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20"/>
  </p:notesMasterIdLst>
  <p:sldIdLst>
    <p:sldId id="278" r:id="rId5"/>
    <p:sldId id="292" r:id="rId6"/>
    <p:sldId id="311" r:id="rId7"/>
    <p:sldId id="312" r:id="rId8"/>
    <p:sldId id="293" r:id="rId9"/>
    <p:sldId id="304" r:id="rId10"/>
    <p:sldId id="295" r:id="rId11"/>
    <p:sldId id="297" r:id="rId12"/>
    <p:sldId id="309" r:id="rId13"/>
    <p:sldId id="305" r:id="rId14"/>
    <p:sldId id="306" r:id="rId15"/>
    <p:sldId id="308" r:id="rId16"/>
    <p:sldId id="301" r:id="rId17"/>
    <p:sldId id="310" r:id="rId18"/>
    <p:sldId id="272" r:id="rId19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Arial Unicode MS" panose="020B0604020202020204" pitchFamily="34" charset="-12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9E13"/>
    <a:srgbClr val="FCE4C9"/>
    <a:srgbClr val="FF6600"/>
    <a:srgbClr val="9966FF"/>
    <a:srgbClr val="FFFFCC"/>
    <a:srgbClr val="FFFF66"/>
    <a:srgbClr val="00CC00"/>
    <a:srgbClr val="990099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172"/>
  </p:normalViewPr>
  <p:slideViewPr>
    <p:cSldViewPr showGuides="1">
      <p:cViewPr>
        <p:scale>
          <a:sx n="73" d="100"/>
          <a:sy n="73" d="100"/>
        </p:scale>
        <p:origin x="-1278" y="-108"/>
      </p:cViewPr>
      <p:guideLst>
        <p:guide orient="horz" pos="21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notesMaster" Target="notesMasters/notesMaster1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8436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sz="1200" dirty="0">
                <a:latin typeface="Arial" panose="020B0604020202020204" pitchFamily="34" charset="0"/>
              </a:rPr>
            </a:fld>
            <a:endParaRPr lang="en-US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/>
        </p:nvGrpSpPr>
        <p:grpSpPr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17" name="Freeform 3"/>
            <p:cNvSpPr/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18" name="Freeform 4"/>
            <p:cNvSpPr/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19" name="Freeform 5"/>
            <p:cNvSpPr/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20" name="Freeform 6"/>
            <p:cNvSpPr/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21" name="Freeform 7"/>
            <p:cNvSpPr/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22" name="Freeform 8"/>
            <p:cNvSpPr/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</p:grpSp>
      <p:sp>
        <p:nvSpPr>
          <p:cNvPr id="3584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58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23" name="Rectangle 11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990600" y="6245225"/>
            <a:ext cx="1901825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68688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vi-VN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/>
        </p:nvGrpSpPr>
        <p:grpSpPr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34819" name="Freeform 3"/>
            <p:cNvSpPr/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34820" name="Freeform 4"/>
            <p:cNvSpPr/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34821" name="Freeform 5"/>
            <p:cNvSpPr/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34822" name="Freeform 6"/>
            <p:cNvSpPr/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34823" name="Freeform 7"/>
            <p:cNvSpPr/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34824" name="Freeform 8"/>
            <p:cNvSpPr/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34825" name="Freeform 9"/>
            <p:cNvSpPr/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  <p:sp>
          <p:nvSpPr>
            <p:cNvPr id="34826" name="Freeform 10"/>
            <p:cNvSpPr/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vi-V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Unicode MS" panose="020B0604020202020204" pitchFamily="34" charset="-128"/>
                <a:ea typeface="+mn-ea"/>
                <a:cs typeface="+mn-cs"/>
              </a:endParaRPr>
            </a:p>
          </p:txBody>
        </p:sp>
      </p:grpSp>
      <p:sp>
        <p:nvSpPr>
          <p:cNvPr id="348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8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8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effectLst>
                  <a:outerShdw blurRad="38100" dist="38100" dir="2700000">
                    <a:srgbClr val="C0C0C0"/>
                  </a:outerShdw>
                </a:effectLst>
              </a:rPr>
            </a:fld>
            <a:endParaRPr lang="en-US" dirty="0">
              <a:effectLst>
                <a:outerShdw blurRad="38100" dist="38100" dir="2700000">
                  <a:srgbClr val="C0C0C0"/>
                </a:outerShdw>
              </a:effectLst>
              <a:latin typeface="Arial Unicode MS" panose="020B0604020202020204" pitchFamily="34" charset="-128"/>
            </a:endParaRPr>
          </a:p>
        </p:txBody>
      </p:sp>
      <p:sp>
        <p:nvSpPr>
          <p:cNvPr id="3483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3483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/>
            </a:fld>
            <a:endParaRPr lang="en-US" dirty="0">
              <a:latin typeface="Arial Unicode MS" panose="020B0604020202020204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GIF"/><Relationship Id="rId1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9.xml"/><Relationship Id="rId1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13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Relationship Id="rId3" Type="http://schemas.openxmlformats.org/officeDocument/2006/relationships/slide" Target="slide1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slide" Target="slide6.xml"/><Relationship Id="rId4" Type="http://schemas.openxmlformats.org/officeDocument/2006/relationships/image" Target="../media/image4.jpeg"/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Line 5"/>
          <p:cNvSpPr/>
          <p:nvPr/>
        </p:nvSpPr>
        <p:spPr>
          <a:xfrm>
            <a:off x="0" y="31750"/>
            <a:ext cx="9144000" cy="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5" name="Line 6"/>
          <p:cNvSpPr/>
          <p:nvPr/>
        </p:nvSpPr>
        <p:spPr>
          <a:xfrm>
            <a:off x="0" y="0"/>
            <a:ext cx="0" cy="68580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6" name="Line 7"/>
          <p:cNvSpPr/>
          <p:nvPr/>
        </p:nvSpPr>
        <p:spPr>
          <a:xfrm>
            <a:off x="0" y="6858000"/>
            <a:ext cx="9144000" cy="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7" name="Line 8"/>
          <p:cNvSpPr/>
          <p:nvPr/>
        </p:nvSpPr>
        <p:spPr>
          <a:xfrm>
            <a:off x="9144000" y="0"/>
            <a:ext cx="0" cy="6858000"/>
          </a:xfrm>
          <a:prstGeom prst="line">
            <a:avLst/>
          </a:prstGeom>
          <a:ln w="57150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5129" name="Picture 21" descr="j02321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512918">
            <a:off x="7086600" y="4894263"/>
            <a:ext cx="2057400" cy="19637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1" name="Picture 11" descr="v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72100"/>
            <a:ext cx="1981200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8" name="WordArt 21"/>
          <p:cNvSpPr>
            <a:spLocks noTextEdit="1"/>
          </p:cNvSpPr>
          <p:nvPr/>
        </p:nvSpPr>
        <p:spPr>
          <a:xfrm>
            <a:off x="1000100" y="2786058"/>
            <a:ext cx="7643866" cy="7286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fromWordArt="1">
            <a:prstTxWarp prst="textPlain">
              <a:avLst>
                <a:gd name="adj" fmla="val 48905"/>
              </a:avLst>
            </a:prstTxWarp>
            <a:normAutofit/>
          </a:bodyPr>
          <a:lstStyle/>
          <a:p>
            <a:pPr algn="ctr"/>
            <a:r>
              <a:rPr lang="en-US" sz="1600" b="1" dirty="0" smtClean="0">
                <a:ln w="9525" cap="flat" cmpd="sng">
                  <a:solidFill>
                    <a:srgbClr val="FF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BÀI 34: NHÂN </a:t>
            </a:r>
            <a:r>
              <a:rPr lang="en-US" sz="1600" b="1" dirty="0">
                <a:ln w="9525" cap="flat" cmpd="sng">
                  <a:solidFill>
                    <a:srgbClr val="FF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MỘT SỐ THẬP PHÂN VỚI MỘT SỐ TỰ NHIÊN</a:t>
            </a:r>
            <a:endParaRPr lang="en-US" sz="1600" b="1" dirty="0">
              <a:ln w="9525" cap="flat" cmpd="sng">
                <a:solidFill>
                  <a:srgbClr val="FF00FF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C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79" name="Text Box 1"/>
          <p:cNvSpPr txBox="1"/>
          <p:nvPr/>
        </p:nvSpPr>
        <p:spPr>
          <a:xfrm>
            <a:off x="571472" y="357166"/>
            <a:ext cx="7978775" cy="8921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algn="ctr" eaLnBrk="0" hangingPunct="0"/>
            <a:r>
              <a:rPr lang="en-US" altLang="vi-VN" sz="2800" b="1" dirty="0">
                <a:solidFill>
                  <a:srgbClr val="0D09B7"/>
                </a:solidFill>
                <a:latin typeface="Times New Roman" panose="02020603050405020304" pitchFamily="18" charset="0"/>
                <a:ea typeface="SimSun" pitchFamily="2" charset="-122"/>
              </a:rPr>
              <a:t>PHÒNG GD&amp;ĐT </a:t>
            </a:r>
            <a:r>
              <a:rPr lang="en-US" altLang="vi-VN" sz="2800" b="1" dirty="0" smtClean="0">
                <a:solidFill>
                  <a:srgbClr val="0D09B7"/>
                </a:solidFill>
                <a:latin typeface="Times New Roman" panose="02020603050405020304" pitchFamily="18" charset="0"/>
                <a:ea typeface="SimSun" pitchFamily="2" charset="-122"/>
              </a:rPr>
              <a:t>HUYỆN VĨNH THUẬN</a:t>
            </a:r>
            <a:endParaRPr lang="en-US" altLang="vi-VN" sz="2800" b="1" dirty="0">
              <a:solidFill>
                <a:srgbClr val="0D09B7"/>
              </a:solidFill>
              <a:latin typeface="Times New Roman" panose="02020603050405020304" pitchFamily="18" charset="0"/>
              <a:ea typeface="SimSun" pitchFamily="2" charset="-122"/>
            </a:endParaRPr>
          </a:p>
          <a:p>
            <a:pPr algn="ctr" eaLnBrk="0" hangingPunct="0"/>
            <a:r>
              <a:rPr lang="en-US" altLang="vi-VN" sz="2400" b="1" dirty="0">
                <a:solidFill>
                  <a:srgbClr val="0D09B7"/>
                </a:solidFill>
                <a:latin typeface="Times New Roman" panose="02020603050405020304" pitchFamily="18" charset="0"/>
                <a:ea typeface="SimSun" pitchFamily="2" charset="-122"/>
              </a:rPr>
              <a:t>TRƯỜNG </a:t>
            </a:r>
            <a:r>
              <a:rPr lang="en-US" altLang="vi-VN" sz="2400" b="1" dirty="0" smtClean="0">
                <a:solidFill>
                  <a:srgbClr val="0D09B7"/>
                </a:solidFill>
                <a:latin typeface="Times New Roman" panose="02020603050405020304" pitchFamily="18" charset="0"/>
                <a:ea typeface="SimSun" pitchFamily="2" charset="-122"/>
              </a:rPr>
              <a:t>TH&amp;THCS VĨNH BÌNH BẮC</a:t>
            </a:r>
            <a:endParaRPr lang="en-US" altLang="vi-VN" sz="2400" b="1" dirty="0">
              <a:solidFill>
                <a:srgbClr val="0D09B7"/>
              </a:solidFill>
              <a:latin typeface="Times New Roman" panose="02020603050405020304" pitchFamily="18" charset="0"/>
              <a:ea typeface="SimSun" pitchFamily="2" charset="-122"/>
            </a:endParaRPr>
          </a:p>
        </p:txBody>
      </p:sp>
      <p:sp>
        <p:nvSpPr>
          <p:cNvPr id="3080" name="Text Box 2"/>
          <p:cNvSpPr txBox="1"/>
          <p:nvPr/>
        </p:nvSpPr>
        <p:spPr>
          <a:xfrm>
            <a:off x="3428992" y="1428736"/>
            <a:ext cx="2805113" cy="10763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algn="ctr" eaLnBrk="0" hangingPunct="0"/>
            <a:r>
              <a: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TOÁN - LỚP 5</a:t>
            </a:r>
            <a:endParaRPr lang="en-US" altLang="zh-CN" sz="32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  <a:p>
            <a:pPr algn="ctr" eaLnBrk="0" hangingPunct="0"/>
            <a:r>
              <a:rPr lang="en-US" altLang="zh-CN" sz="3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TUẦN 11</a:t>
            </a:r>
            <a:endParaRPr lang="en-US" altLang="zh-CN" sz="32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1" name="Text Box 3"/>
          <p:cNvSpPr txBox="1"/>
          <p:nvPr/>
        </p:nvSpPr>
        <p:spPr>
          <a:xfrm>
            <a:off x="2143108" y="4500570"/>
            <a:ext cx="4864113" cy="58261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eaLnBrk="0" hangingPunct="0"/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Giáo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3200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viên</a:t>
            </a:r>
            <a:r>
              <a:rPr lang="en-US" altLang="zh-CN" sz="3200" dirty="0">
                <a:solidFill>
                  <a:srgbClr val="0000FF"/>
                </a:solidFill>
                <a:latin typeface="Times New Roman" panose="02020603050405020304" pitchFamily="18" charset="0"/>
              </a:rPr>
              <a:t> :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Võ</a:t>
            </a:r>
            <a:r>
              <a:rPr lang="en-US" altLang="zh-CN" sz="320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Minh </a:t>
            </a:r>
            <a:r>
              <a:rPr lang="en-US" altLang="zh-CN" sz="320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Trí</a:t>
            </a:r>
            <a:endParaRPr lang="en-US" altLang="zh-CN" sz="32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2" name="Text Box 4"/>
          <p:cNvSpPr txBox="1"/>
          <p:nvPr/>
        </p:nvSpPr>
        <p:spPr>
          <a:xfrm>
            <a:off x="3748088" y="3827463"/>
            <a:ext cx="2034147" cy="46166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en-US" altLang="zh-CN" sz="2400" b="1" dirty="0">
                <a:latin typeface="Times New Roman" panose="02020603050405020304" pitchFamily="18" charset="0"/>
              </a:rPr>
              <a:t>(</a:t>
            </a:r>
            <a:r>
              <a:rPr lang="en-US" altLang="zh-CN" sz="2400" b="1" dirty="0" err="1">
                <a:latin typeface="Times New Roman" panose="02020603050405020304" pitchFamily="18" charset="0"/>
              </a:rPr>
              <a:t>Trang</a:t>
            </a:r>
            <a:r>
              <a:rPr lang="en-US" altLang="zh-CN" sz="2400" b="1" dirty="0">
                <a:latin typeface="Times New Roman" panose="02020603050405020304" pitchFamily="18" charset="0"/>
              </a:rPr>
              <a:t> </a:t>
            </a:r>
            <a:r>
              <a:rPr lang="en-US" altLang="zh-CN" sz="2400" b="1" dirty="0" smtClean="0">
                <a:latin typeface="Times New Roman" panose="02020603050405020304" pitchFamily="18" charset="0"/>
              </a:rPr>
              <a:t>92</a:t>
            </a:r>
            <a:r>
              <a:rPr lang="en-US" altLang="zh-CN" sz="2400" b="1" dirty="0" smtClean="0">
                <a:latin typeface="Times New Roman" panose="02020603050405020304" pitchFamily="18" charset="0"/>
              </a:rPr>
              <a:t>, 93)</a:t>
            </a:r>
            <a:endParaRPr lang="en-US" altLang="zh-CN" sz="2400" b="1" dirty="0">
              <a:latin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000364" y="1142984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3" name="Picture 12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75115" cy="68656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 Box 3"/>
          <p:cNvSpPr txBox="1"/>
          <p:nvPr/>
        </p:nvSpPr>
        <p:spPr>
          <a:xfrm>
            <a:off x="2533015" y="514985"/>
            <a:ext cx="2247900" cy="521970"/>
          </a:xfrm>
          <a:prstGeom prst="rect">
            <a:avLst/>
          </a:prstGeom>
          <a:solidFill>
            <a:srgbClr val="FB9E1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QUY TẮC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44" name="Rectangle 4"/>
          <p:cNvSpPr/>
          <p:nvPr/>
        </p:nvSpPr>
        <p:spPr>
          <a:xfrm>
            <a:off x="47625" y="1400175"/>
            <a:ext cx="8153400" cy="4032250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Muốn nhân một số thập phân với một số tự nhiên ta l</a:t>
            </a:r>
            <a:r>
              <a:rPr lang="en-US" alt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như sau: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Đặt tính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32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nhiên.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2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trong phần thập phân của số thập phân có bao nhiêu chữ số rồi dùng dấu phẩy </a:t>
            </a:r>
            <a:r>
              <a:rPr lang="en-US" altLang="en-US" sz="32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tích ra bấy nhiêu chữ số kể từ phải sang trái.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3" name="Picture 12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75115" cy="68656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4041" name="Text Box 9"/>
          <p:cNvSpPr txBox="1"/>
          <p:nvPr/>
        </p:nvSpPr>
        <p:spPr>
          <a:xfrm>
            <a:off x="457200" y="2133600"/>
            <a:ext cx="762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" panose="020B0604020202020204" pitchFamily="34" charset="0"/>
              </a:rPr>
              <a:t>2,5</a:t>
            </a:r>
            <a:endParaRPr b="1" dirty="0">
              <a:latin typeface="Arial" panose="020B0604020202020204" pitchFamily="34" charset="0"/>
            </a:endParaRPr>
          </a:p>
        </p:txBody>
      </p:sp>
      <p:sp>
        <p:nvSpPr>
          <p:cNvPr id="44042" name="Text Box 10"/>
          <p:cNvSpPr txBox="1"/>
          <p:nvPr/>
        </p:nvSpPr>
        <p:spPr>
          <a:xfrm>
            <a:off x="762000" y="2514600"/>
            <a:ext cx="685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latin typeface="Arial" panose="020B0604020202020204" pitchFamily="34" charset="0"/>
              </a:rPr>
              <a:t>7</a:t>
            </a:r>
            <a:endParaRPr dirty="0">
              <a:latin typeface="Arial" panose="020B0604020202020204" pitchFamily="34" charset="0"/>
            </a:endParaRPr>
          </a:p>
        </p:txBody>
      </p:sp>
      <p:sp>
        <p:nvSpPr>
          <p:cNvPr id="44044" name="Text Box 12"/>
          <p:cNvSpPr txBox="1"/>
          <p:nvPr/>
        </p:nvSpPr>
        <p:spPr>
          <a:xfrm>
            <a:off x="152400" y="2514600"/>
            <a:ext cx="381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1800" dirty="0">
                <a:latin typeface="Arial Unicode MS" panose="020B0604020202020204" pitchFamily="34" charset="-128"/>
              </a:rPr>
              <a:t>X</a:t>
            </a:r>
            <a:endParaRPr sz="1800" dirty="0">
              <a:latin typeface="Arial Unicode MS" panose="020B0604020202020204" pitchFamily="34" charset="-128"/>
            </a:endParaRPr>
          </a:p>
        </p:txBody>
      </p:sp>
      <p:sp>
        <p:nvSpPr>
          <p:cNvPr id="44045" name="Text Box 13"/>
          <p:cNvSpPr txBox="1"/>
          <p:nvPr/>
        </p:nvSpPr>
        <p:spPr>
          <a:xfrm>
            <a:off x="228600" y="2971800"/>
            <a:ext cx="123507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dirty="0">
                <a:solidFill>
                  <a:srgbClr val="0000FF"/>
                </a:solidFill>
                <a:latin typeface="Arial" panose="020B0604020202020204" pitchFamily="34" charset="0"/>
              </a:rPr>
              <a:t>17,5</a:t>
            </a:r>
            <a:endParaRPr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4046" name="Line 14"/>
          <p:cNvSpPr/>
          <p:nvPr/>
        </p:nvSpPr>
        <p:spPr>
          <a:xfrm>
            <a:off x="381000" y="2971800"/>
            <a:ext cx="685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4051" name="Text Box 19"/>
          <p:cNvSpPr txBox="1"/>
          <p:nvPr/>
        </p:nvSpPr>
        <p:spPr>
          <a:xfrm>
            <a:off x="3505200" y="2057400"/>
            <a:ext cx="990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 Unicode MS" panose="020B0604020202020204" pitchFamily="34" charset="-128"/>
              </a:rPr>
              <a:t>4,18</a:t>
            </a:r>
            <a:endParaRPr b="1" dirty="0">
              <a:latin typeface="Arial Unicode MS" panose="020B0604020202020204" pitchFamily="34" charset="-128"/>
            </a:endParaRPr>
          </a:p>
        </p:txBody>
      </p:sp>
      <p:sp>
        <p:nvSpPr>
          <p:cNvPr id="44052" name="Text Box 20"/>
          <p:cNvSpPr txBox="1"/>
          <p:nvPr/>
        </p:nvSpPr>
        <p:spPr>
          <a:xfrm>
            <a:off x="3962400" y="2438400"/>
            <a:ext cx="457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 Unicode MS" panose="020B0604020202020204" pitchFamily="34" charset="-128"/>
              </a:rPr>
              <a:t>5</a:t>
            </a:r>
            <a:endParaRPr b="1" dirty="0">
              <a:latin typeface="Arial Unicode MS" panose="020B0604020202020204" pitchFamily="34" charset="-128"/>
            </a:endParaRPr>
          </a:p>
        </p:txBody>
      </p:sp>
      <p:sp>
        <p:nvSpPr>
          <p:cNvPr id="44053" name="Text Box 21"/>
          <p:cNvSpPr txBox="1"/>
          <p:nvPr/>
        </p:nvSpPr>
        <p:spPr>
          <a:xfrm>
            <a:off x="3276600" y="2438400"/>
            <a:ext cx="381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latin typeface="Arial Unicode MS" panose="020B0604020202020204" pitchFamily="34" charset="-128"/>
              </a:rPr>
              <a:t>x</a:t>
            </a:r>
            <a:endParaRPr dirty="0">
              <a:latin typeface="Arial Unicode MS" panose="020B0604020202020204" pitchFamily="34" charset="-128"/>
            </a:endParaRPr>
          </a:p>
        </p:txBody>
      </p:sp>
      <p:sp>
        <p:nvSpPr>
          <p:cNvPr id="44054" name="Line 22"/>
          <p:cNvSpPr/>
          <p:nvPr/>
        </p:nvSpPr>
        <p:spPr>
          <a:xfrm>
            <a:off x="3429000" y="2971800"/>
            <a:ext cx="838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4055" name="Text Box 23"/>
          <p:cNvSpPr txBox="1"/>
          <p:nvPr/>
        </p:nvSpPr>
        <p:spPr>
          <a:xfrm>
            <a:off x="3276600" y="3048000"/>
            <a:ext cx="1371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Arial Unicode MS" panose="020B0604020202020204" pitchFamily="34" charset="-128"/>
              </a:rPr>
              <a:t>20,90</a:t>
            </a:r>
            <a:endParaRPr b="1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4056" name="Text Box 24"/>
          <p:cNvSpPr txBox="1"/>
          <p:nvPr/>
        </p:nvSpPr>
        <p:spPr>
          <a:xfrm>
            <a:off x="6172200" y="2057400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 Unicode MS" panose="020B0604020202020204" pitchFamily="34" charset="-128"/>
              </a:rPr>
              <a:t>0,256</a:t>
            </a:r>
            <a:endParaRPr b="1" dirty="0">
              <a:latin typeface="Arial Unicode MS" panose="020B0604020202020204" pitchFamily="34" charset="-128"/>
            </a:endParaRPr>
          </a:p>
        </p:txBody>
      </p:sp>
      <p:sp>
        <p:nvSpPr>
          <p:cNvPr id="44057" name="Text Box 25"/>
          <p:cNvSpPr txBox="1"/>
          <p:nvPr/>
        </p:nvSpPr>
        <p:spPr>
          <a:xfrm>
            <a:off x="5867400" y="2362200"/>
            <a:ext cx="381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latin typeface="Arial Unicode MS" panose="020B0604020202020204" pitchFamily="34" charset="-128"/>
              </a:rPr>
              <a:t>x</a:t>
            </a:r>
            <a:endParaRPr dirty="0">
              <a:latin typeface="Arial Unicode MS" panose="020B0604020202020204" pitchFamily="34" charset="-128"/>
            </a:endParaRPr>
          </a:p>
        </p:txBody>
      </p:sp>
      <p:sp>
        <p:nvSpPr>
          <p:cNvPr id="44058" name="Text Box 26"/>
          <p:cNvSpPr txBox="1"/>
          <p:nvPr/>
        </p:nvSpPr>
        <p:spPr>
          <a:xfrm>
            <a:off x="6858000" y="2514600"/>
            <a:ext cx="457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latin typeface="Arial Unicode MS" panose="020B0604020202020204" pitchFamily="34" charset="-128"/>
              </a:rPr>
              <a:t>8</a:t>
            </a:r>
            <a:endParaRPr b="1" dirty="0">
              <a:latin typeface="Arial Unicode MS" panose="020B0604020202020204" pitchFamily="34" charset="-128"/>
            </a:endParaRPr>
          </a:p>
        </p:txBody>
      </p:sp>
      <p:sp>
        <p:nvSpPr>
          <p:cNvPr id="44059" name="Line 27"/>
          <p:cNvSpPr/>
          <p:nvPr/>
        </p:nvSpPr>
        <p:spPr>
          <a:xfrm>
            <a:off x="6248400" y="3041015"/>
            <a:ext cx="914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4060" name="Text Box 28"/>
          <p:cNvSpPr txBox="1"/>
          <p:nvPr/>
        </p:nvSpPr>
        <p:spPr>
          <a:xfrm>
            <a:off x="6172200" y="3048000"/>
            <a:ext cx="1219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Arial Unicode MS" panose="020B0604020202020204" pitchFamily="34" charset="-128"/>
              </a:rPr>
              <a:t>2,048</a:t>
            </a:r>
            <a:endParaRPr b="1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33" name="Rectangle 6"/>
          <p:cNvSpPr/>
          <p:nvPr/>
        </p:nvSpPr>
        <p:spPr>
          <a:xfrm>
            <a:off x="0" y="0"/>
            <a:ext cx="9175115" cy="583565"/>
          </a:xfrm>
          <a:prstGeom prst="rect">
            <a:avLst/>
          </a:prstGeom>
          <a:solidFill>
            <a:srgbClr val="FCE4C9"/>
          </a:solidFill>
          <a:ln w="9525">
            <a:noFill/>
          </a:ln>
        </p:spPr>
        <p:txBody>
          <a:bodyPr wrap="square">
            <a:spAutoFit/>
          </a:bodyPr>
          <a:lstStyle/>
          <a:p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</a:t>
            </a:r>
            <a:r>
              <a:rPr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.Đặt tính rồi tính:</a:t>
            </a:r>
            <a:endParaRPr sz="32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7"/>
          <p:cNvSpPr txBox="1"/>
          <p:nvPr/>
        </p:nvSpPr>
        <p:spPr>
          <a:xfrm>
            <a:off x="381000" y="1219200"/>
            <a:ext cx="8305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AutoNum type="alphaLcParenR"/>
            </a:pPr>
            <a:r>
              <a:rPr dirty="0">
                <a:solidFill>
                  <a:srgbClr val="0000FF"/>
                </a:solidFill>
                <a:latin typeface="Arial" panose="020B0604020202020204" pitchFamily="34" charset="0"/>
              </a:rPr>
              <a:t> 2,5 x 7            b) 4,18 x 5         c)  0,256 x 8      </a:t>
            </a:r>
            <a:endParaRPr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4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1" grpId="0"/>
      <p:bldP spid="44042" grpId="0"/>
      <p:bldP spid="44044" grpId="0"/>
      <p:bldP spid="44045" grpId="0"/>
      <p:bldP spid="44051" grpId="0"/>
      <p:bldP spid="44052" grpId="0"/>
      <p:bldP spid="44053" grpId="0"/>
      <p:bldP spid="44055" grpId="0"/>
      <p:bldP spid="44056" grpId="0"/>
      <p:bldP spid="44057" grpId="0"/>
      <p:bldP spid="44058" grpId="0"/>
      <p:bldP spid="44060" grpId="0"/>
      <p:bldP spid="33" grpId="0" bldLvl="0" animBg="1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3" name="Picture 12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75115" cy="68656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0"/>
            <a:ext cx="9144635" cy="583565"/>
          </a:xfrm>
          <a:prstGeom prst="rect">
            <a:avLst/>
          </a:prstGeom>
          <a:solidFill>
            <a:srgbClr val="FB9E13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251" name="Group 35"/>
          <p:cNvGraphicFramePr>
            <a:graphicFrameLocks noGrp="1"/>
          </p:cNvGraphicFramePr>
          <p:nvPr/>
        </p:nvGraphicFramePr>
        <p:xfrm>
          <a:off x="457200" y="1447800"/>
          <a:ext cx="8229600" cy="236188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anose="020B7200000000000000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4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457200" y="1524000"/>
            <a:ext cx="22860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Thừa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số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457200" y="2209800"/>
            <a:ext cx="21336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Thừa số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2590800" y="1600200"/>
            <a:ext cx="17526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3,18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2590800" y="2209800"/>
            <a:ext cx="16002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   3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533400" y="2971800"/>
            <a:ext cx="198120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Tích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4648200" y="1524000"/>
            <a:ext cx="17526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 8,07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4572000" y="2286000"/>
            <a:ext cx="16002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    5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6629400" y="1600200"/>
            <a:ext cx="16002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 2,356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6781800" y="2286000"/>
            <a:ext cx="16002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 10</a:t>
            </a:r>
            <a:endParaRPr lang="en-US" sz="2400">
              <a:solidFill>
                <a:srgbClr val="0000FF"/>
              </a:solidFill>
            </a:endParaRP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2743200" y="3048000"/>
            <a:ext cx="10668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9,54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4800600" y="3048000"/>
            <a:ext cx="10668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40,35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6781800" y="3124200"/>
            <a:ext cx="1407795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23,560</a:t>
            </a:r>
            <a:endParaRPr 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900" decel="100000" fill="hold"/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900" decel="100000" fill="hold"/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00" decel="1000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3" name="Picture 12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05" y="22225"/>
            <a:ext cx="9142730" cy="683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Text Box 5"/>
          <p:cNvSpPr txBox="1"/>
          <p:nvPr/>
        </p:nvSpPr>
        <p:spPr>
          <a:xfrm>
            <a:off x="0" y="806450"/>
            <a:ext cx="8966200" cy="1137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ô tô mỗi giờ đi được 42,6km. Hỏi trong 4 giờ ô tô đó đi được bao nhiêu ki - lô - mét?</a:t>
            </a:r>
            <a:endParaRPr sz="32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4" name="Text Box 8"/>
          <p:cNvSpPr txBox="1"/>
          <p:nvPr/>
        </p:nvSpPr>
        <p:spPr>
          <a:xfrm>
            <a:off x="3352800" y="3168650"/>
            <a:ext cx="2719705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sz="2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giải:</a:t>
            </a:r>
            <a:endParaRPr sz="2600"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5" name="Text Box 9"/>
          <p:cNvSpPr txBox="1"/>
          <p:nvPr/>
        </p:nvSpPr>
        <p:spPr>
          <a:xfrm>
            <a:off x="2133600" y="3761105"/>
            <a:ext cx="698246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4 giờ ô tô đi được </a:t>
            </a:r>
            <a:r>
              <a:rPr lang="vi-VN" altLang="x-none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 đường</a:t>
            </a:r>
            <a:r>
              <a:rPr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42,6 x 4 = 170,4 ( km )</a:t>
            </a:r>
            <a:endParaRPr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</a:pPr>
            <a:r>
              <a:rPr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170,4 km</a:t>
            </a:r>
            <a:endParaRPr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6" name="Text Box 10"/>
          <p:cNvSpPr txBox="1"/>
          <p:nvPr/>
        </p:nvSpPr>
        <p:spPr>
          <a:xfrm>
            <a:off x="533400" y="3124200"/>
            <a:ext cx="16903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b="1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7" name="Line 11"/>
          <p:cNvSpPr/>
          <p:nvPr/>
        </p:nvSpPr>
        <p:spPr>
          <a:xfrm>
            <a:off x="2362200" y="3352800"/>
            <a:ext cx="635" cy="2514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9228" name="Text Box 12"/>
          <p:cNvSpPr txBox="1"/>
          <p:nvPr/>
        </p:nvSpPr>
        <p:spPr>
          <a:xfrm>
            <a:off x="0" y="3733800"/>
            <a:ext cx="24993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giờ: 42,6 km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9" name="Text Box 13"/>
          <p:cNvSpPr txBox="1"/>
          <p:nvPr/>
        </p:nvSpPr>
        <p:spPr>
          <a:xfrm>
            <a:off x="0" y="4495800"/>
            <a:ext cx="29400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giờ:.........km?</a:t>
            </a:r>
            <a:endParaRPr sz="24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0"/>
            <a:ext cx="9144635" cy="583565"/>
          </a:xfrm>
          <a:prstGeom prst="rect">
            <a:avLst/>
          </a:prstGeom>
          <a:solidFill>
            <a:srgbClr val="FB9E13"/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9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5" grpId="0"/>
      <p:bldP spid="9226" grpId="0"/>
      <p:bldP spid="9228" grpId="0"/>
      <p:bldP spid="92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12"/>
          <p:cNvPicPr/>
          <p:nvPr/>
        </p:nvPicPr>
        <p:blipFill>
          <a:blip r:embed="rId1"/>
          <a:stretch>
            <a:fillRect/>
          </a:stretch>
        </p:blipFill>
        <p:spPr>
          <a:xfrm>
            <a:off x="23813" y="685800"/>
            <a:ext cx="9085262" cy="5486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2700" y="-26987"/>
            <a:ext cx="9131300" cy="7683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marL="571500" marR="0" lvl="0" indent="-57150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Dặn dò:</a:t>
            </a: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endParaRPr kumimoji="0" lang="en-US" sz="4400" b="1" i="0" u="none" strike="noStrike" kern="1200" cap="none" spc="0" normalizeH="0" baseline="0" noProof="0" smtClean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9" name="Rectangle 7"/>
          <p:cNvSpPr>
            <a:spLocks noGrp="1"/>
          </p:cNvSpPr>
          <p:nvPr/>
        </p:nvSpPr>
        <p:spPr>
          <a:xfrm>
            <a:off x="1285875" y="2424113"/>
            <a:ext cx="6445250" cy="243522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 anchorCtr="0"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Học thuộc quy tắc nhân một số thập phân với một số tự nhiên.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00FF"/>
                </a:solidFill>
                <a:latin typeface="Times New Roman" panose="02020603050405020304" pitchFamily="18" charset="0"/>
              </a:rPr>
              <a:t>Hoàn chỉnh các bài tập vào vở toán.</a:t>
            </a: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buFont typeface="Arial" panose="020B0604020202020204" pitchFamily="34" charset="0"/>
            </a:pPr>
            <a:endParaRPr lang="en-US" altLang="en-US" sz="2800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nimBg="1"/>
      <p:bldP spid="81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Object 2"/>
          <p:cNvGraphicFramePr/>
          <p:nvPr>
            <p:ph idx="1"/>
          </p:nvPr>
        </p:nvGraphicFramePr>
        <p:xfrm>
          <a:off x="-228600" y="0"/>
          <a:ext cx="4724400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1" imgW="36795075" imgH="46310550" progId="">
                  <p:embed/>
                </p:oleObj>
              </mc:Choice>
              <mc:Fallback>
                <p:oleObj name="" r:id="rId1" imgW="36795075" imgH="46310550" progId="">
                  <p:embed/>
                  <p:pic>
                    <p:nvPicPr>
                      <p:cNvPr id="0" name="Picture 1024" descr="image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-228600" y="0"/>
                        <a:ext cx="4724400" cy="54864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 descr="dongho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247979">
            <a:off x="7467600" y="0"/>
            <a:ext cx="1479550" cy="1641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28" name="Picture 4" descr="22 (2)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5394325"/>
            <a:ext cx="1981200" cy="15859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9" name="WordArt 5"/>
          <p:cNvSpPr>
            <a:spLocks noTextEdit="1"/>
          </p:cNvSpPr>
          <p:nvPr/>
        </p:nvSpPr>
        <p:spPr>
          <a:xfrm>
            <a:off x="0" y="1066800"/>
            <a:ext cx="91440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1800" b="1">
                <a:ln w="9525" cap="flat" cmpd="sng">
                  <a:solidFill>
                    <a:srgbClr val="FDEDFD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107763" dir="13499999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Bài học của chúng ta đến đây là kết thúc </a:t>
            </a:r>
            <a:endParaRPr lang="en-US" sz="1800" b="1">
              <a:ln w="9525" cap="flat" cmpd="sng">
                <a:solidFill>
                  <a:srgbClr val="FDEDFD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00"/>
              </a:solidFill>
              <a:effectLst>
                <a:outerShdw dist="107763" dir="13499999" algn="ctr" rotWithShape="0">
                  <a:srgbClr val="808080">
                    <a:alpha val="5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eaLnBrk="0" hangingPunct="0"/>
            <a:r>
              <a:rPr lang="en-US" sz="1800" b="1">
                <a:ln w="9525" cap="flat" cmpd="sng">
                  <a:solidFill>
                    <a:srgbClr val="FDEDFD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FF00"/>
                </a:solidFill>
                <a:effectLst>
                  <a:outerShdw dist="107763" dir="13499999" algn="ctr" rotWithShape="0">
                    <a:srgbClr val="808080">
                      <a:alpha val="50000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Thân ái chào các em .</a:t>
            </a:r>
            <a:endParaRPr lang="en-US" sz="1800" b="1">
              <a:ln w="9525" cap="flat" cmpd="sng">
                <a:solidFill>
                  <a:srgbClr val="FDEDFD"/>
                </a:solidFill>
                <a:prstDash val="solid"/>
                <a:headEnd type="none" w="med" len="med"/>
                <a:tailEnd type="none" w="med" len="med"/>
              </a:ln>
              <a:solidFill>
                <a:srgbClr val="FFFF00"/>
              </a:solidFill>
              <a:effectLst>
                <a:outerShdw dist="107763" dir="13499999" algn="ctr" rotWithShape="0">
                  <a:srgbClr val="808080">
                    <a:alpha val="50000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0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WordArt 7"/>
          <p:cNvSpPr>
            <a:spLocks noTextEdit="1"/>
          </p:cNvSpPr>
          <p:nvPr/>
        </p:nvSpPr>
        <p:spPr>
          <a:xfrm>
            <a:off x="1857356" y="642918"/>
            <a:ext cx="5072098" cy="7858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71"/>
              </a:avLst>
            </a:prstTxWarp>
            <a:normAutofit/>
          </a:bodyPr>
          <a:lstStyle/>
          <a:p>
            <a:pPr algn="ctr"/>
            <a:r>
              <a:rPr lang="en-US" sz="1000" dirty="0"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800000"/>
                </a:solidFill>
                <a:effectLst>
                  <a:outerShdw dist="53882" dir="2699999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MỤC TIÊU</a:t>
            </a:r>
            <a:endParaRPr lang="en-US" sz="1000" dirty="0">
              <a:ln w="9525" cap="flat" cmpd="sng">
                <a:solidFill>
                  <a:srgbClr val="0000FF"/>
                </a:solidFill>
                <a:prstDash val="solid"/>
                <a:round/>
                <a:headEnd type="none" w="med" len="med"/>
                <a:tailEnd type="none" w="med" len="med"/>
              </a:ln>
              <a:solidFill>
                <a:srgbClr val="800000"/>
              </a:solidFill>
              <a:effectLst>
                <a:outerShdw dist="53882" dir="2699999" algn="ctr" rotWithShape="0">
                  <a:srgbClr val="9999FF">
                    <a:alpha val="79999"/>
                  </a:srgbClr>
                </a:outerShdw>
              </a:effectLst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28596" y="2357430"/>
            <a:ext cx="8072494" cy="523220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 marL="457200" marR="0" indent="-457200" defTabSz="914400" eaLnBrk="0" hangingPunct="0">
              <a:buClrTx/>
              <a:buSzTx/>
              <a:buFont typeface="Wingdings" panose="05000000000000000000" charset="0"/>
              <a:buChar char="Ø"/>
            </a:pPr>
            <a:r>
              <a:rPr lang="en-US" altLang="zh-CN" b="1" noProof="1" smtClean="0">
                <a:latin typeface="Times New Roman" panose="02020603050405020304" pitchFamily="18" charset="0"/>
              </a:rPr>
              <a:t>N</a:t>
            </a:r>
            <a:r>
              <a:rPr kumimoji="0" lang="en-US" altLang="zh-CN" b="1" kern="1200" cap="none" spc="0" normalizeH="0" baseline="0" noProof="1" smtClean="0">
                <a:latin typeface="Times New Roman" panose="02020603050405020304" pitchFamily="18" charset="0"/>
                <a:ea typeface="+mn-ea"/>
                <a:cs typeface="+mn-cs"/>
              </a:rPr>
              <a:t>hân một</a:t>
            </a:r>
            <a:r>
              <a:rPr kumimoji="0" lang="en-US" altLang="zh-CN" b="1" kern="1200" cap="none" spc="0" normalizeH="0" noProof="1" smtClean="0"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zh-CN" b="1" kern="1200" cap="none" spc="0" normalizeH="0" baseline="0" noProof="1" smtClean="0">
                <a:latin typeface="Times New Roman" panose="02020603050405020304" pitchFamily="18" charset="0"/>
                <a:ea typeface="+mn-ea"/>
                <a:cs typeface="+mn-cs"/>
              </a:rPr>
              <a:t>số </a:t>
            </a:r>
            <a:r>
              <a:rPr kumimoji="0" lang="en-US" altLang="zh-CN" b="1" kern="1200" cap="none" spc="0" normalizeH="0" baseline="0" noProof="1">
                <a:latin typeface="Times New Roman" panose="02020603050405020304" pitchFamily="18" charset="0"/>
                <a:ea typeface="+mn-ea"/>
                <a:cs typeface="+mn-cs"/>
              </a:rPr>
              <a:t>thập phân với </a:t>
            </a:r>
            <a:r>
              <a:rPr kumimoji="0" lang="en-US" altLang="zh-CN" b="1" kern="1200" cap="none" spc="0" normalizeH="0" baseline="0" noProof="1" smtClean="0"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altLang="zh-CN" b="1" kern="1200" cap="none" spc="0" normalizeH="0" noProof="1" smtClean="0"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zh-CN" b="1" kern="1200" cap="none" spc="0" normalizeH="0" baseline="0" noProof="1" smtClean="0">
                <a:latin typeface="Times New Roman" panose="02020603050405020304" pitchFamily="18" charset="0"/>
                <a:ea typeface="+mn-ea"/>
                <a:cs typeface="+mn-cs"/>
              </a:rPr>
              <a:t>số </a:t>
            </a:r>
            <a:r>
              <a:rPr kumimoji="0" lang="en-US" altLang="zh-CN" b="1" kern="1200" cap="none" spc="0" normalizeH="0" baseline="0" noProof="1">
                <a:latin typeface="Times New Roman" panose="02020603050405020304" pitchFamily="18" charset="0"/>
                <a:ea typeface="+mn-ea"/>
                <a:cs typeface="+mn-cs"/>
              </a:rPr>
              <a:t>tự nhiên.</a:t>
            </a:r>
            <a:endParaRPr kumimoji="0" lang="en-US" altLang="zh-CN" b="1" kern="1200" cap="none" spc="0" normalizeH="0" baseline="0" noProof="1"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28596" y="3357562"/>
            <a:ext cx="8499475" cy="954107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2DCDB"/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 marL="457200" indent="-457200" eaLnBrk="0" hangingPunct="0">
              <a:buFont typeface="Wingdings" panose="05000000000000000000" charset="0"/>
              <a:buChar char="Ø"/>
            </a:pPr>
            <a:r>
              <a:rPr lang="en-US" altLang="zh-CN" b="1" dirty="0" err="1">
                <a:latin typeface="Times New Roman" panose="02020603050405020304" pitchFamily="18" charset="0"/>
              </a:rPr>
              <a:t>Giải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các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bài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toán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latin typeface="Times New Roman" panose="02020603050405020304" pitchFamily="18" charset="0"/>
              </a:rPr>
              <a:t>có</a:t>
            </a:r>
            <a:r>
              <a:rPr lang="en-US" altLang="zh-CN" b="1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phép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nhân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latin typeface="Times New Roman" panose="02020603050405020304" pitchFamily="18" charset="0"/>
              </a:rPr>
              <a:t>một</a:t>
            </a:r>
            <a:r>
              <a:rPr lang="en-US" altLang="zh-CN" b="1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latin typeface="Times New Roman" panose="02020603050405020304" pitchFamily="18" charset="0"/>
              </a:rPr>
              <a:t>số</a:t>
            </a:r>
            <a:r>
              <a:rPr lang="en-US" altLang="zh-CN" b="1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thập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phân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latin typeface="Times New Roman" panose="02020603050405020304" pitchFamily="18" charset="0"/>
              </a:rPr>
              <a:t>với</a:t>
            </a:r>
            <a:r>
              <a:rPr lang="en-US" altLang="zh-CN" b="1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dirty="0" err="1" smtClean="0">
                <a:latin typeface="Times New Roman" panose="02020603050405020304" pitchFamily="18" charset="0"/>
              </a:rPr>
              <a:t>một</a:t>
            </a:r>
            <a:r>
              <a:rPr lang="en-US" altLang="zh-CN" b="1" dirty="0" smtClean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số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tự</a:t>
            </a:r>
            <a:r>
              <a:rPr lang="en-US" altLang="zh-CN" b="1" dirty="0">
                <a:latin typeface="Times New Roman" panose="02020603050405020304" pitchFamily="18" charset="0"/>
              </a:rPr>
              <a:t> </a:t>
            </a:r>
            <a:r>
              <a:rPr lang="en-US" altLang="zh-CN" b="1" dirty="0" err="1">
                <a:latin typeface="Times New Roman" panose="02020603050405020304" pitchFamily="18" charset="0"/>
              </a:rPr>
              <a:t>nhiên</a:t>
            </a:r>
            <a:r>
              <a:rPr lang="en-US" altLang="zh-CN" b="1" dirty="0">
                <a:latin typeface="Times New Roman" panose="02020603050405020304" pitchFamily="18" charset="0"/>
              </a:rPr>
              <a:t>.</a:t>
            </a:r>
            <a:endParaRPr lang="en-US" altLang="zh-CN" b="1" dirty="0">
              <a:latin typeface="Times New Roman" panose="02020603050405020304" pitchFamily="18" charset="0"/>
            </a:endParaRPr>
          </a:p>
        </p:txBody>
      </p:sp>
      <p:sp>
        <p:nvSpPr>
          <p:cNvPr id="9" name="Text Box 5"/>
          <p:cNvSpPr txBox="1"/>
          <p:nvPr/>
        </p:nvSpPr>
        <p:spPr>
          <a:xfrm>
            <a:off x="785786" y="1714488"/>
            <a:ext cx="2214578" cy="58477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3">
                    <a:lumMod val="20000"/>
                    <a:lumOff val="80000"/>
                  </a:schemeClr>
                </a:solidFill>
              </a14:hiddenFill>
            </a:ext>
          </a:extLst>
        </p:spPr>
        <p:txBody>
          <a:bodyPr wrap="square" anchor="t" anchorCtr="0">
            <a:spAutoFit/>
          </a:bodyPr>
          <a:lstStyle/>
          <a:p>
            <a:pPr marL="457200" marR="0" indent="-457200" defTabSz="914400" eaLnBrk="0" hangingPunct="0">
              <a:buClrTx/>
              <a:buSzTx/>
            </a:pPr>
            <a:r>
              <a:rPr lang="en-US" altLang="zh-CN" sz="3200" b="1" noProof="1" smtClean="0">
                <a:latin typeface="Times New Roman" panose="02020603050405020304" pitchFamily="18" charset="0"/>
              </a:rPr>
              <a:t>Em biết: </a:t>
            </a:r>
            <a:endParaRPr kumimoji="0" lang="en-US" altLang="zh-CN" sz="3200" b="1" kern="1200" cap="none" spc="0" normalizeH="0" baseline="0" noProof="1"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6" grpId="1"/>
      <p:bldP spid="7" grpId="0" bldLvl="0" animBg="1"/>
      <p:bldP spid="7" grpId="1"/>
      <p:bldP spid="9" grpId="0" bldLvl="0" animBg="1"/>
      <p:bldP spid="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1428736"/>
            <a:ext cx="692948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u="non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8800" b="1" u="none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sz="1800" u="none">
              <a:latin typeface=".VnTime" panose="020B7200000000000000" pitchFamily="34" charset="0"/>
            </a:endParaRPr>
          </a:p>
        </p:txBody>
      </p:sp>
      <p:sp>
        <p:nvSpPr>
          <p:cNvPr id="4099" name="WordArt 26"/>
          <p:cNvSpPr>
            <a:spLocks noChangeArrowheads="1" noChangeShapeType="1" noTextEdit="1"/>
          </p:cNvSpPr>
          <p:nvPr/>
        </p:nvSpPr>
        <p:spPr bwMode="auto">
          <a:xfrm>
            <a:off x="1848198" y="457200"/>
            <a:ext cx="5848002" cy="1066800"/>
          </a:xfrm>
          <a:prstGeom prst="rect">
            <a:avLst/>
          </a:prstGeom>
        </p:spPr>
        <p:txBody>
          <a:bodyPr wrap="none" fromWordArt="1"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3600" u="none" kern="10" dirty="0">
                <a:ln w="9525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latin typeface=".VnMemorandumH" panose="020B7200000000000000" pitchFamily="34" charset="0"/>
              </a:rPr>
              <a:t>KIỂM TRA BÀI CŨ</a:t>
            </a:r>
            <a:endParaRPr lang="en-US" sz="3600" u="none" kern="10" dirty="0">
              <a:ln w="9525">
                <a:solidFill>
                  <a:srgbClr val="000000"/>
                </a:solidFill>
                <a:round/>
              </a:ln>
              <a:solidFill>
                <a:srgbClr val="FF0000"/>
              </a:solidFill>
              <a:latin typeface=".VnMemorandumH" panose="020B7200000000000000" pitchFamily="34" charset="0"/>
            </a:endParaRPr>
          </a:p>
        </p:txBody>
      </p:sp>
      <p:pic>
        <p:nvPicPr>
          <p:cNvPr id="1026" name="Picture 2" descr="Káº¿t quáº£ hÃ¬nh áº£nh cho hÃ¬nh áº£nh hoa lan">
            <a:hlinkClick r:id="rId1" action="ppaction://hlinksldjump"/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51" y="1745445"/>
            <a:ext cx="3434487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Ã¬nh áº£nh cÃ³ liÃªn quan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570" y="1676400"/>
            <a:ext cx="3029795" cy="242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áº¿t quáº£ hÃ¬nh áº£nh cho hÃ¬nh áº£nh hoa hÆ°á»ng dÆ°Æ¡ng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131" y="4270757"/>
            <a:ext cx="3377337" cy="252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3" name="Picture 12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35" y="22225"/>
            <a:ext cx="9142730" cy="683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4994" name="Rectangle 2"/>
          <p:cNvSpPr>
            <a:spLocks noGrp="1"/>
          </p:cNvSpPr>
          <p:nvPr/>
        </p:nvSpPr>
        <p:spPr>
          <a:xfrm>
            <a:off x="0" y="990600"/>
            <a:ext cx="9029065" cy="16637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t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tam giác ABC có ba cạnh d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bằng nhau, mỗi cạnh d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1,2m. Hỏi chu vi của hình tam giác đó bằng bao nhiêu mét ?</a:t>
            </a:r>
            <a:endParaRPr sz="36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995" name="AutoShape 3"/>
          <p:cNvSpPr/>
          <p:nvPr/>
        </p:nvSpPr>
        <p:spPr>
          <a:xfrm>
            <a:off x="571500" y="3276600"/>
            <a:ext cx="2133600" cy="1371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endParaRPr lang="vi-VN" altLang="x-none" sz="36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4996" name="Text Box 4"/>
          <p:cNvSpPr txBox="1"/>
          <p:nvPr/>
        </p:nvSpPr>
        <p:spPr>
          <a:xfrm>
            <a:off x="1447800" y="28956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 Unicode MS" panose="020B0604020202020204" pitchFamily="34" charset="-128"/>
              </a:rPr>
              <a:t>A</a:t>
            </a:r>
            <a:endParaRPr sz="20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4997" name="Text Box 5"/>
          <p:cNvSpPr txBox="1"/>
          <p:nvPr/>
        </p:nvSpPr>
        <p:spPr>
          <a:xfrm>
            <a:off x="152400" y="4343400"/>
            <a:ext cx="381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 Unicode MS" panose="020B0604020202020204" pitchFamily="34" charset="-128"/>
              </a:rPr>
              <a:t>B</a:t>
            </a:r>
            <a:endParaRPr sz="20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4998" name="Text Box 6"/>
          <p:cNvSpPr txBox="1"/>
          <p:nvPr/>
        </p:nvSpPr>
        <p:spPr>
          <a:xfrm>
            <a:off x="2743200" y="44196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 Unicode MS" panose="020B0604020202020204" pitchFamily="34" charset="-128"/>
              </a:rPr>
              <a:t>C</a:t>
            </a:r>
            <a:endParaRPr sz="20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4999" name="Text Box 7"/>
          <p:cNvSpPr txBox="1"/>
          <p:nvPr/>
        </p:nvSpPr>
        <p:spPr>
          <a:xfrm rot="-2937235">
            <a:off x="388938" y="3495675"/>
            <a:ext cx="12017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Arial Unicode MS" panose="020B0604020202020204" pitchFamily="34" charset="-128"/>
              </a:rPr>
              <a:t>1,2m</a:t>
            </a:r>
            <a:endParaRPr sz="24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5000" name="Text Box 8"/>
          <p:cNvSpPr txBox="1"/>
          <p:nvPr/>
        </p:nvSpPr>
        <p:spPr>
          <a:xfrm rot="3192594">
            <a:off x="1676400" y="36576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Arial Unicode MS" panose="020B0604020202020204" pitchFamily="34" charset="-128"/>
              </a:rPr>
              <a:t>1,2m</a:t>
            </a:r>
            <a:endParaRPr sz="24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5001" name="Text Box 9"/>
          <p:cNvSpPr txBox="1"/>
          <p:nvPr/>
        </p:nvSpPr>
        <p:spPr>
          <a:xfrm>
            <a:off x="990600" y="46482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Arial Unicode MS" panose="020B0604020202020204" pitchFamily="34" charset="-128"/>
              </a:rPr>
              <a:t>1,2m</a:t>
            </a:r>
            <a:endParaRPr sz="24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5002" name="Text Box 10"/>
          <p:cNvSpPr txBox="1"/>
          <p:nvPr/>
        </p:nvSpPr>
        <p:spPr>
          <a:xfrm>
            <a:off x="3505200" y="2819400"/>
            <a:ext cx="5029200" cy="25638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 của hình tam giác ABC bằng tổng độ d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3 cạnh:</a:t>
            </a:r>
            <a:endParaRPr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1,2m + 1,2m +1,2m </a:t>
            </a:r>
            <a:endParaRPr sz="36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03" name="Text Box 11"/>
          <p:cNvSpPr txBox="1"/>
          <p:nvPr/>
        </p:nvSpPr>
        <p:spPr>
          <a:xfrm>
            <a:off x="7162800" y="4800600"/>
            <a:ext cx="21336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dirty="0">
                <a:solidFill>
                  <a:srgbClr val="0000FF"/>
                </a:solidFill>
                <a:latin typeface="Arial Unicode MS" panose="020B0604020202020204" pitchFamily="34" charset="-128"/>
              </a:rPr>
              <a:t> </a:t>
            </a:r>
            <a:r>
              <a:rPr dirty="0">
                <a:solidFill>
                  <a:srgbClr val="0000FF"/>
                </a:solidFill>
                <a:latin typeface="Arial Unicode MS" panose="020B0604020202020204" pitchFamily="34" charset="-128"/>
              </a:rPr>
              <a:t>= </a:t>
            </a:r>
            <a:r>
              <a:rPr sz="3600" dirty="0">
                <a:solidFill>
                  <a:srgbClr val="0000FF"/>
                </a:solidFill>
                <a:latin typeface="Arial Unicode MS" panose="020B0604020202020204" pitchFamily="34" charset="-128"/>
              </a:rPr>
              <a:t>3,6m</a:t>
            </a:r>
            <a:endParaRPr sz="36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689985" y="235585"/>
            <a:ext cx="1783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</a:t>
            </a:r>
            <a:endParaRPr lang="en-US" sz="3600" u="sng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4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8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8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5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5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5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ldLvl="0" animBg="1"/>
      <p:bldP spid="84996" grpId="0"/>
      <p:bldP spid="84997" grpId="0"/>
      <p:bldP spid="84998" grpId="0"/>
      <p:bldP spid="84999" grpId="0"/>
      <p:bldP spid="85000" grpId="0"/>
      <p:bldP spid="85001" grpId="0"/>
      <p:bldP spid="850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3" name="Picture 12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42730" cy="683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4995" name="AutoShape 3"/>
          <p:cNvSpPr/>
          <p:nvPr/>
        </p:nvSpPr>
        <p:spPr>
          <a:xfrm>
            <a:off x="571500" y="3276600"/>
            <a:ext cx="2133600" cy="1371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pPr algn="ctr"/>
            <a:endParaRPr lang="vi-VN" altLang="x-none" sz="36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4996" name="Text Box 4"/>
          <p:cNvSpPr txBox="1"/>
          <p:nvPr/>
        </p:nvSpPr>
        <p:spPr>
          <a:xfrm>
            <a:off x="1447800" y="28956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 Unicode MS" panose="020B0604020202020204" pitchFamily="34" charset="-128"/>
              </a:rPr>
              <a:t>A</a:t>
            </a:r>
            <a:endParaRPr sz="20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4997" name="Text Box 5"/>
          <p:cNvSpPr txBox="1"/>
          <p:nvPr/>
        </p:nvSpPr>
        <p:spPr>
          <a:xfrm>
            <a:off x="152400" y="4343400"/>
            <a:ext cx="3810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 Unicode MS" panose="020B0604020202020204" pitchFamily="34" charset="-128"/>
              </a:rPr>
              <a:t>B</a:t>
            </a:r>
            <a:endParaRPr sz="20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4998" name="Text Box 6"/>
          <p:cNvSpPr txBox="1"/>
          <p:nvPr/>
        </p:nvSpPr>
        <p:spPr>
          <a:xfrm>
            <a:off x="2743200" y="4419600"/>
            <a:ext cx="4572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solidFill>
                  <a:srgbClr val="0000FF"/>
                </a:solidFill>
                <a:latin typeface="Arial Unicode MS" panose="020B0604020202020204" pitchFamily="34" charset="-128"/>
              </a:rPr>
              <a:t>C</a:t>
            </a:r>
            <a:endParaRPr sz="20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4999" name="Text Box 7"/>
          <p:cNvSpPr txBox="1"/>
          <p:nvPr/>
        </p:nvSpPr>
        <p:spPr>
          <a:xfrm rot="-2937235">
            <a:off x="388938" y="3495675"/>
            <a:ext cx="12017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Arial Unicode MS" panose="020B0604020202020204" pitchFamily="34" charset="-128"/>
              </a:rPr>
              <a:t>1,2m</a:t>
            </a:r>
            <a:endParaRPr sz="24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5000" name="Text Box 8"/>
          <p:cNvSpPr txBox="1"/>
          <p:nvPr/>
        </p:nvSpPr>
        <p:spPr>
          <a:xfrm rot="3192594">
            <a:off x="1676400" y="3657600"/>
            <a:ext cx="152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Arial Unicode MS" panose="020B0604020202020204" pitchFamily="34" charset="-128"/>
              </a:rPr>
              <a:t>1,2m</a:t>
            </a:r>
            <a:endParaRPr sz="24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85001" name="Text Box 9"/>
          <p:cNvSpPr txBox="1"/>
          <p:nvPr/>
        </p:nvSpPr>
        <p:spPr>
          <a:xfrm>
            <a:off x="990600" y="4648200"/>
            <a:ext cx="1447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dirty="0">
                <a:solidFill>
                  <a:srgbClr val="0000FF"/>
                </a:solidFill>
                <a:latin typeface="Arial Unicode MS" panose="020B0604020202020204" pitchFamily="34" charset="-128"/>
              </a:rPr>
              <a:t>1,2m</a:t>
            </a:r>
            <a:endParaRPr sz="2400" dirty="0">
              <a:solidFill>
                <a:srgbClr val="0000FF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4052" name="Text Box 20"/>
          <p:cNvSpPr txBox="1"/>
          <p:nvPr/>
        </p:nvSpPr>
        <p:spPr>
          <a:xfrm>
            <a:off x="1981200" y="2743200"/>
            <a:ext cx="4495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thực hiện phép nhân:</a:t>
            </a:r>
            <a:endParaRPr dirty="0">
              <a:solidFill>
                <a:srgbClr val="FF0066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053" name="Text Box 21"/>
          <p:cNvSpPr txBox="1"/>
          <p:nvPr/>
        </p:nvSpPr>
        <p:spPr>
          <a:xfrm>
            <a:off x="5943600" y="2743200"/>
            <a:ext cx="3048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1,2 x 3 = ? (m)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054" name="Text Box 22"/>
          <p:cNvSpPr txBox="1"/>
          <p:nvPr/>
        </p:nvSpPr>
        <p:spPr>
          <a:xfrm>
            <a:off x="4419600" y="3352800"/>
            <a:ext cx="2286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có: 1,2 m = 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056" name="Text Box 24"/>
          <p:cNvSpPr txBox="1"/>
          <p:nvPr/>
        </p:nvSpPr>
        <p:spPr>
          <a:xfrm>
            <a:off x="6096000" y="3810000"/>
            <a:ext cx="914400" cy="1169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  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057" name="Line 25"/>
          <p:cNvSpPr/>
          <p:nvPr/>
        </p:nvSpPr>
        <p:spPr>
          <a:xfrm>
            <a:off x="6096000" y="4876800"/>
            <a:ext cx="5334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4059" name="Text Box 27"/>
          <p:cNvSpPr txBox="1"/>
          <p:nvPr/>
        </p:nvSpPr>
        <p:spPr>
          <a:xfrm>
            <a:off x="5867400" y="4343400"/>
            <a:ext cx="533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dirty="0">
                <a:latin typeface="Tahoma" panose="020B0604030504040204" pitchFamily="34" charset="0"/>
              </a:rPr>
              <a:t>x</a:t>
            </a:r>
            <a:endParaRPr sz="2000" dirty="0">
              <a:latin typeface="Tahoma" panose="020B0604030504040204" pitchFamily="34" charset="0"/>
            </a:endParaRPr>
          </a:p>
        </p:txBody>
      </p:sp>
      <p:sp>
        <p:nvSpPr>
          <p:cNvPr id="44060" name="Text Box 28"/>
          <p:cNvSpPr txBox="1"/>
          <p:nvPr/>
        </p:nvSpPr>
        <p:spPr>
          <a:xfrm>
            <a:off x="6019800" y="4800600"/>
            <a:ext cx="1828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vi-VN" altLang="x-none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(dm)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4064" name="Text Box 32"/>
          <p:cNvSpPr txBox="1"/>
          <p:nvPr/>
        </p:nvSpPr>
        <p:spPr>
          <a:xfrm>
            <a:off x="2514600" y="5562600"/>
            <a:ext cx="3886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Vậy:</a:t>
            </a:r>
            <a:r>
              <a:rPr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x 3 = 3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(m)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553200" y="3352800"/>
            <a:ext cx="762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vi-VN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10400" y="3352800"/>
            <a:ext cx="762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vi-VN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53000" y="5181600"/>
            <a:ext cx="1828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vi-VN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 dm=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858000" y="5181600"/>
            <a:ext cx="1828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vi-VN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72200" y="5181600"/>
            <a:ext cx="1828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vi-VN" alt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3,6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5002" name="Text Box 10"/>
          <p:cNvSpPr txBox="1"/>
          <p:nvPr/>
        </p:nvSpPr>
        <p:spPr>
          <a:xfrm>
            <a:off x="3505200" y="1676400"/>
            <a:ext cx="50292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1,2m + 1,2m +1,2m </a:t>
            </a:r>
            <a:endParaRPr sz="3600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4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4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52" grpId="0"/>
      <p:bldP spid="44053" grpId="0"/>
      <p:bldP spid="44056" grpId="0"/>
      <p:bldP spid="44059" grpId="0"/>
      <p:bldP spid="44060" grpId="0"/>
      <p:bldP spid="44064" grpId="0"/>
      <p:bldP spid="25" grpId="0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3" name="Picture 12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70" y="0"/>
            <a:ext cx="9142730" cy="683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286000" y="3429000"/>
            <a:ext cx="6752590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*Đánh dấu phẩy ở tích : phần thập phân của số 1,2 có 1 chữ số, ta dùng dấu phẩy tách ra 1 chữ số từ phải sang trái ở tích.</a:t>
            </a:r>
            <a:r>
              <a:rPr lang="en-US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119188" y="2524125"/>
            <a:ext cx="749300" cy="633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09600" y="3413125"/>
            <a:ext cx="749300" cy="576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098550" y="3381375"/>
            <a:ext cx="749300" cy="6334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542925" y="2506663"/>
            <a:ext cx="403225" cy="4032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328738" y="2532063"/>
            <a:ext cx="4032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00685" y="1840230"/>
            <a:ext cx="1670050" cy="692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1, 2</a:t>
            </a:r>
            <a:endParaRPr lang="en-US" sz="4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715963" y="3136900"/>
            <a:ext cx="1038225" cy="922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/>
          <a:lstStyle/>
          <a:p>
            <a:pPr algn="ctr"/>
            <a:r>
              <a:rPr lang="en-US" sz="5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54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658813" y="3371850"/>
            <a:ext cx="1093787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1488440" y="152400"/>
            <a:ext cx="7186295" cy="9531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vậy khi thực hiện 1,2 x 3  ta làm nh</a:t>
            </a:r>
            <a:r>
              <a:rPr lang="vi-VN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sau :</a:t>
            </a:r>
            <a:endParaRPr 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13" name="Text Box 15"/>
          <p:cNvSpPr txBox="1">
            <a:spLocks noChangeArrowheads="1"/>
          </p:cNvSpPr>
          <p:nvPr/>
        </p:nvSpPr>
        <p:spPr bwMode="auto">
          <a:xfrm>
            <a:off x="2590800" y="2438400"/>
            <a:ext cx="5638800" cy="3987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2129790" y="2133600"/>
            <a:ext cx="7117080" cy="110680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*Đặt tính</a:t>
            </a:r>
            <a:endParaRPr lang="en-US"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hiện phép nhân nh</a:t>
            </a:r>
            <a:r>
              <a:rPr lang="vi-VN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nhân các số tự nhiên. </a:t>
            </a:r>
            <a:endParaRPr lang="en-US" sz="24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0.00255 L -0.00069 0.21202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6" grpId="0"/>
      <p:bldP spid="15367" grpId="0"/>
      <p:bldP spid="15368" grpId="0"/>
      <p:bldP spid="15369" grpId="0"/>
      <p:bldP spid="15370" grpId="0" bldLvl="0" animBg="1"/>
      <p:bldP spid="15370" grpId="1" bldLvl="0" animBg="1"/>
      <p:bldP spid="15371" grpId="0"/>
      <p:bldP spid="15372" grpId="0"/>
      <p:bldP spid="15373" grpId="0" bldLvl="0" animBg="1"/>
      <p:bldP spid="15374" grpId="0"/>
      <p:bldP spid="153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3" name="Picture 125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270" y="11430"/>
            <a:ext cx="9142730" cy="6835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3491" name="Rectangle 3"/>
          <p:cNvSpPr/>
          <p:nvPr/>
        </p:nvSpPr>
        <p:spPr>
          <a:xfrm>
            <a:off x="2552700" y="1371600"/>
            <a:ext cx="69723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</a:t>
            </a:r>
            <a:endParaRPr lang="en-US" alt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79" name="Text Box 13"/>
          <p:cNvSpPr txBox="1"/>
          <p:nvPr/>
        </p:nvSpPr>
        <p:spPr>
          <a:xfrm>
            <a:off x="3124200" y="2819400"/>
            <a:ext cx="5334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7186" name="Rectangle 14"/>
          <p:cNvSpPr/>
          <p:nvPr/>
        </p:nvSpPr>
        <p:spPr>
          <a:xfrm>
            <a:off x="2743200" y="2241550"/>
            <a:ext cx="4325620" cy="18192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eaLnBrk="1" hangingPunct="1"/>
            <a:endParaRPr lang="en-US" alt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Đếm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phần thập phân của số 0,46 có 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chữ số</a:t>
            </a:r>
            <a:r>
              <a:rPr lang="en-US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dùng dấu phẩy  </a:t>
            </a:r>
            <a:r>
              <a:rPr lang="en-US" alt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ở tích</a:t>
            </a:r>
            <a:r>
              <a:rPr lang="en-US" altLang="en-US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chữ số</a:t>
            </a:r>
            <a:r>
              <a:rPr lang="en-US" altLang="en-US" b="1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kể từ phải sang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trái.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84" name="Text Box 19"/>
          <p:cNvSpPr txBox="1"/>
          <p:nvPr/>
        </p:nvSpPr>
        <p:spPr>
          <a:xfrm>
            <a:off x="1400175" y="1687513"/>
            <a:ext cx="885825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46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ectangle 4"/>
          <p:cNvSpPr/>
          <p:nvPr/>
        </p:nvSpPr>
        <p:spPr>
          <a:xfrm>
            <a:off x="787400" y="1633538"/>
            <a:ext cx="682625" cy="876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0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8" name="Rectangle 5"/>
          <p:cNvSpPr/>
          <p:nvPr/>
        </p:nvSpPr>
        <p:spPr>
          <a:xfrm>
            <a:off x="533400" y="2287588"/>
            <a:ext cx="481013" cy="5572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0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x</a:t>
            </a:r>
            <a:endParaRPr lang="en-US" altLang="en-US" sz="40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9" name="Rectangle 6"/>
          <p:cNvSpPr/>
          <p:nvPr/>
        </p:nvSpPr>
        <p:spPr>
          <a:xfrm>
            <a:off x="1333500" y="2438400"/>
            <a:ext cx="893763" cy="7635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12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0" name="Line 8"/>
          <p:cNvSpPr/>
          <p:nvPr/>
        </p:nvSpPr>
        <p:spPr>
          <a:xfrm>
            <a:off x="806450" y="3195638"/>
            <a:ext cx="1303338" cy="0"/>
          </a:xfrm>
          <a:prstGeom prst="line">
            <a:avLst/>
          </a:prstGeom>
          <a:ln w="28575" cap="flat" cmpd="sng">
            <a:solidFill>
              <a:srgbClr val="003399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5" name="Text Box 20"/>
          <p:cNvSpPr txBox="1"/>
          <p:nvPr/>
        </p:nvSpPr>
        <p:spPr>
          <a:xfrm>
            <a:off x="1165225" y="1671638"/>
            <a:ext cx="454025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,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2" name="Text Box 12"/>
          <p:cNvSpPr txBox="1"/>
          <p:nvPr/>
        </p:nvSpPr>
        <p:spPr>
          <a:xfrm>
            <a:off x="1143000" y="4792663"/>
            <a:ext cx="273050" cy="7699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77" name="Rectangle 7"/>
          <p:cNvSpPr/>
          <p:nvPr/>
        </p:nvSpPr>
        <p:spPr>
          <a:xfrm>
            <a:off x="739775" y="4910138"/>
            <a:ext cx="749300" cy="5603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5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1146175" y="4762500"/>
            <a:ext cx="893763" cy="876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5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83" name="Text Box 16"/>
          <p:cNvSpPr txBox="1"/>
          <p:nvPr/>
        </p:nvSpPr>
        <p:spPr>
          <a:xfrm>
            <a:off x="1714500" y="4806950"/>
            <a:ext cx="11811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5" name="Rectangle 7"/>
          <p:cNvSpPr/>
          <p:nvPr/>
        </p:nvSpPr>
        <p:spPr>
          <a:xfrm>
            <a:off x="990600" y="3443288"/>
            <a:ext cx="954088" cy="5603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9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Rectangle 9"/>
          <p:cNvSpPr/>
          <p:nvPr/>
        </p:nvSpPr>
        <p:spPr>
          <a:xfrm>
            <a:off x="1506538" y="3276600"/>
            <a:ext cx="893762" cy="876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2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Rectangle 7"/>
          <p:cNvSpPr/>
          <p:nvPr/>
        </p:nvSpPr>
        <p:spPr>
          <a:xfrm>
            <a:off x="1143000" y="4125913"/>
            <a:ext cx="749300" cy="560387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6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Rectangle 7"/>
          <p:cNvSpPr/>
          <p:nvPr/>
        </p:nvSpPr>
        <p:spPr>
          <a:xfrm>
            <a:off x="774700" y="4114800"/>
            <a:ext cx="825500" cy="560388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algn="ctr" eaLnBrk="1" hangingPunct="1"/>
            <a:r>
              <a:rPr lang="en-US" altLang="en-US" sz="4400" b="1" dirty="0">
                <a:solidFill>
                  <a:srgbClr val="003399"/>
                </a:solidFill>
                <a:latin typeface="Times New Roman" panose="02020603050405020304" pitchFamily="18" charset="0"/>
              </a:rPr>
              <a:t>4  </a:t>
            </a:r>
            <a:endParaRPr lang="en-US" altLang="en-US" sz="4400" b="1" dirty="0">
              <a:solidFill>
                <a:srgbClr val="00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Line 8"/>
          <p:cNvSpPr/>
          <p:nvPr/>
        </p:nvSpPr>
        <p:spPr>
          <a:xfrm>
            <a:off x="838200" y="4724400"/>
            <a:ext cx="1303338" cy="0"/>
          </a:xfrm>
          <a:prstGeom prst="line">
            <a:avLst/>
          </a:prstGeom>
          <a:ln w="28575" cap="flat" cmpd="sng">
            <a:solidFill>
              <a:srgbClr val="003399"/>
            </a:solidFill>
            <a:prstDash val="solid"/>
            <a:headEnd type="none" w="med" len="med"/>
            <a:tailEnd type="none" w="med" len="med"/>
          </a:ln>
        </p:spPr>
      </p:sp>
      <p:cxnSp>
        <p:nvCxnSpPr>
          <p:cNvPr id="33" name="Straight Connector 32"/>
          <p:cNvCxnSpPr/>
          <p:nvPr/>
        </p:nvCxnSpPr>
        <p:spPr>
          <a:xfrm>
            <a:off x="1419225" y="2333625"/>
            <a:ext cx="714375" cy="9525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400175" y="5486400"/>
            <a:ext cx="76200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8" name="Rectangle 43"/>
          <p:cNvSpPr/>
          <p:nvPr/>
        </p:nvSpPr>
        <p:spPr>
          <a:xfrm>
            <a:off x="609600" y="0"/>
            <a:ext cx="7086600" cy="762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eaLnBrk="1" hangingPunct="1"/>
            <a:r>
              <a:rPr lang="en-US" altLang="en-US" sz="3200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b)Ví dụ 2: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0,46 x 12 = ?             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3"/>
          <p:cNvSpPr/>
          <p:nvPr/>
        </p:nvSpPr>
        <p:spPr>
          <a:xfrm>
            <a:off x="2667000" y="838200"/>
            <a:ext cx="5029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Đặt tính</a:t>
            </a:r>
            <a:endParaRPr lang="en-US" altLang="en-US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7186" grpId="0"/>
      <p:bldP spid="7184" grpId="0"/>
      <p:bldP spid="3" grpId="0"/>
      <p:bldP spid="7178" grpId="0"/>
      <p:bldP spid="7179" grpId="0"/>
      <p:bldP spid="7185" grpId="0"/>
      <p:bldP spid="7177" grpId="0"/>
      <p:bldP spid="4" grpId="0"/>
      <p:bldP spid="7183" grpId="0"/>
      <p:bldP spid="25" grpId="0"/>
      <p:bldP spid="26" grpId="0"/>
      <p:bldP spid="29" grpId="0"/>
      <p:bldP spid="30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3" name="Picture 121"/>
          <p:cNvPicPr>
            <a:picLocks noGrp="1"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0" y="0"/>
            <a:ext cx="9175115" cy="68656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44" name="Rectangle 4"/>
          <p:cNvSpPr/>
          <p:nvPr/>
        </p:nvSpPr>
        <p:spPr>
          <a:xfrm>
            <a:off x="504825" y="1781175"/>
            <a:ext cx="8153400" cy="452310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Muốn nhân một số thập phân với một số tự nhiên ta l</a:t>
            </a:r>
            <a:r>
              <a:rPr lang="en-US" alt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như sau: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Đặt tính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* </a:t>
            </a:r>
            <a:r>
              <a:rPr lang="en-US" altLang="en-US" sz="32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như nhân các số tự nhiên.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2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Đếm 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trong phần thập phân của số thập phân có bao nhiêu chữ số rồi dùng dấu phẩy</a:t>
            </a:r>
            <a:endParaRPr lang="en-US" alt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</a:t>
            </a:r>
            <a:r>
              <a:rPr lang="en-US" alt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tích ra bấy nhiêu chữ số kể từ phải sang trái.</a:t>
            </a: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57200" y="169863"/>
            <a:ext cx="8610600" cy="1077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None/>
            </a:pPr>
            <a:r>
              <a:rPr sz="3200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 muốn nhân một số thập phân với một số tự nhiên ta l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thế n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  <a:endParaRPr sz="32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bldLvl="0" animBg="1"/>
      <p:bldP spid="5" grpId="0"/>
      <p:bldP spid="5" grpId="1" bldLvl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2334</Words>
  <Application>WPS Presentation</Application>
  <PresentationFormat>On-screen Show (4:3)</PresentationFormat>
  <Paragraphs>237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15</vt:i4>
      </vt:variant>
    </vt:vector>
  </HeadingPairs>
  <TitlesOfParts>
    <vt:vector size="32" baseType="lpstr">
      <vt:lpstr>Arial</vt:lpstr>
      <vt:lpstr>SimSun</vt:lpstr>
      <vt:lpstr>Wingdings</vt:lpstr>
      <vt:lpstr>Arial Unicode MS</vt:lpstr>
      <vt:lpstr>Arial Black</vt:lpstr>
      <vt:lpstr>Times New Roman</vt:lpstr>
      <vt:lpstr>Wingdings</vt:lpstr>
      <vt:lpstr>.VnTime</vt:lpstr>
      <vt:lpstr>.VnMemorandumH</vt:lpstr>
      <vt:lpstr>Tahoma</vt:lpstr>
      <vt:lpstr>Wingdings 2</vt:lpstr>
      <vt:lpstr>VNI-Times</vt:lpstr>
      <vt:lpstr>Microsoft YaHei</vt:lpstr>
      <vt:lpstr>Arial Unicode MS</vt:lpstr>
      <vt:lpstr>Default Design</vt:lpstr>
      <vt:lpstr>Glass Layers</vt:lpstr>
      <vt:lpstr>1_Default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Administrator</cp:lastModifiedBy>
  <cp:revision>205</cp:revision>
  <dcterms:created xsi:type="dcterms:W3CDTF">2008-10-25T10:23:00Z</dcterms:created>
  <dcterms:modified xsi:type="dcterms:W3CDTF">2023-09-17T09:23:03Z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66DDF2B0465A489C93A861CB564BE459</vt:lpwstr>
  </property>
  <property fmtid="{D5CDD505-2E9C-101B-9397-08002B2CF9AE}" pid="3" name="KSOProductBuildVer">
    <vt:lpwstr>1033-11.2.0.11537</vt:lpwstr>
  </property>
</Properties>
</file>