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0" r:id="rId2"/>
    <p:sldId id="260" r:id="rId3"/>
    <p:sldId id="292" r:id="rId4"/>
    <p:sldId id="262" r:id="rId5"/>
    <p:sldId id="257" r:id="rId6"/>
    <p:sldId id="263" r:id="rId7"/>
    <p:sldId id="266" r:id="rId8"/>
    <p:sldId id="264" r:id="rId9"/>
    <p:sldId id="267" r:id="rId10"/>
    <p:sldId id="265" r:id="rId11"/>
    <p:sldId id="268" r:id="rId12"/>
    <p:sldId id="269" r:id="rId13"/>
    <p:sldId id="283" r:id="rId14"/>
    <p:sldId id="284" r:id="rId15"/>
    <p:sldId id="288" r:id="rId16"/>
    <p:sldId id="285" r:id="rId17"/>
    <p:sldId id="286" r:id="rId18"/>
    <p:sldId id="272" r:id="rId19"/>
    <p:sldId id="274" r:id="rId20"/>
    <p:sldId id="282" r:id="rId21"/>
    <p:sldId id="278" r:id="rId22"/>
    <p:sldId id="279" r:id="rId23"/>
    <p:sldId id="280" r:id="rId24"/>
    <p:sldId id="281"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12528-464C-4C8C-86A2-4FE2E1D28DBA}" type="datetimeFigureOut">
              <a:rPr lang="en-US" smtClean="0"/>
              <a:pPr/>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18BDA-0FDB-40A9-BB6F-909D3D2EF96A}" type="slidenum">
              <a:rPr lang="en-US" smtClean="0"/>
              <a:pPr/>
              <a:t>‹#›</a:t>
            </a:fld>
            <a:endParaRPr lang="en-US"/>
          </a:p>
        </p:txBody>
      </p:sp>
    </p:spTree>
    <p:extLst>
      <p:ext uri="{BB962C8B-B14F-4D97-AF65-F5344CB8AC3E}">
        <p14:creationId xmlns:p14="http://schemas.microsoft.com/office/powerpoint/2010/main" val="297201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58459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51940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31879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429319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262453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5047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18927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121703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68931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251569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DF59-F5B2-4A6F-85A0-E358BADD3830}"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8AA47-4A79-4475-81E7-08B0BA11B67E}" type="slidenum">
              <a:rPr lang="en-US" smtClean="0"/>
              <a:pPr/>
              <a:t>‹#›</a:t>
            </a:fld>
            <a:endParaRPr lang="en-US"/>
          </a:p>
        </p:txBody>
      </p:sp>
    </p:spTree>
    <p:extLst>
      <p:ext uri="{BB962C8B-B14F-4D97-AF65-F5344CB8AC3E}">
        <p14:creationId xmlns:p14="http://schemas.microsoft.com/office/powerpoint/2010/main" val="371340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DF59-F5B2-4A6F-85A0-E358BADD3830}" type="datetimeFigureOut">
              <a:rPr lang="en-US" smtClean="0"/>
              <a:pPr/>
              <a:t>10/11/2023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8AA47-4A79-4475-81E7-08B0BA11B67E}" type="slidenum">
              <a:rPr lang="en-US" smtClean="0"/>
              <a:pPr/>
              <a:t>‹#›</a:t>
            </a:fld>
            <a:endParaRPr lang="en-US"/>
          </a:p>
        </p:txBody>
      </p:sp>
    </p:spTree>
    <p:extLst>
      <p:ext uri="{BB962C8B-B14F-4D97-AF65-F5344CB8AC3E}">
        <p14:creationId xmlns:p14="http://schemas.microsoft.com/office/powerpoint/2010/main" val="103978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http://cdn.tinhte.vn/attachments/62617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www.google.com.vn/imgres?imgurl=http://images.vietnamnet.vn/dataimages/200710/original/images1423754_a5-QB.jpg&amp;imgrefurl=http://vietnamnet.vn/xahoi/2007/10/747805/&amp;usg=__XJo-zC3IwpuhB2_K24OXDfQs9Wc=&amp;h=600&amp;w=800&amp;sz=45&amp;hl=vi&amp;start=100&amp;zoom=1&amp;itbs=1&amp;tbnid=l4TJKBi8rurp-M:&amp;tbnh=107&amp;tbnw=143&amp;prev=/images?q=song+bien&amp;start=80&amp;hl=vi&amp;sa=N&amp;gbv=2&amp;ndsp=20&amp;tbs=isch:1"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H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1600200"/>
            <a:ext cx="1828800" cy="1676400"/>
          </a:xfrm>
          <a:prstGeom prst="rect">
            <a:avLst/>
          </a:prstGeom>
          <a:noFill/>
        </p:spPr>
        <p:txBody>
          <a:bodyPr wrap="square" rtlCol="0">
            <a:spAutoFit/>
          </a:bodyPr>
          <a:lstStyle/>
          <a:p>
            <a:endParaRPr lang="en-US" dirty="0"/>
          </a:p>
        </p:txBody>
      </p:sp>
      <p:sp>
        <p:nvSpPr>
          <p:cNvPr id="4" name="TextBox 3"/>
          <p:cNvSpPr txBox="1"/>
          <p:nvPr/>
        </p:nvSpPr>
        <p:spPr>
          <a:xfrm>
            <a:off x="762000" y="1981200"/>
            <a:ext cx="8077200" cy="2031325"/>
          </a:xfrm>
          <a:prstGeom prst="rect">
            <a:avLst/>
          </a:prstGeom>
          <a:noFill/>
        </p:spPr>
        <p:txBody>
          <a:bodyPr wrap="square" rtlCol="0">
            <a:spAutoFit/>
          </a:bodyPr>
          <a:lstStyle/>
          <a:p>
            <a:pPr algn="ctr"/>
            <a:r>
              <a:rPr lang="en-US" sz="5400" b="1" dirty="0" smtClean="0">
                <a:ln w="13462">
                  <a:solidFill>
                    <a:schemeClr val="bg1"/>
                  </a:solidFill>
                  <a:prstDash val="solid"/>
                </a:ln>
                <a:solidFill>
                  <a:srgbClr val="FF0000"/>
                </a:solidFill>
                <a:effectLst>
                  <a:outerShdw dist="38100" dir="2700000" algn="bl" rotWithShape="0">
                    <a:schemeClr val="accent5"/>
                  </a:outerShdw>
                </a:effectLst>
              </a:rPr>
              <a:t>Môn : Tiếng việt</a:t>
            </a:r>
          </a:p>
          <a:p>
            <a:pPr algn="ctr"/>
            <a:r>
              <a:rPr lang="en-US" sz="5400" b="1" dirty="0" smtClean="0">
                <a:ln w="13462">
                  <a:solidFill>
                    <a:schemeClr val="bg1"/>
                  </a:solidFill>
                  <a:prstDash val="solid"/>
                </a:ln>
                <a:solidFill>
                  <a:srgbClr val="FF0000"/>
                </a:solidFill>
                <a:effectLst>
                  <a:outerShdw dist="38100" dir="2700000" algn="bl" rotWithShape="0">
                    <a:schemeClr val="accent5"/>
                  </a:outerShdw>
                </a:effectLst>
              </a:rPr>
              <a:t>Bài 6C: Sông, suối biển hồ</a:t>
            </a:r>
          </a:p>
          <a:p>
            <a:endParaRPr lang="en-US" b="1"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36871" y="6386503"/>
            <a:ext cx="5562600" cy="461665"/>
          </a:xfrm>
          <a:prstGeom prst="rect">
            <a:avLst/>
          </a:prstGeom>
          <a:noFill/>
        </p:spPr>
        <p:txBody>
          <a:bodyPr wrap="square" rtlCol="0">
            <a:spAutoFit/>
          </a:bodyPr>
          <a:lstStyle/>
          <a:p>
            <a:r>
              <a:rPr lang="en-US" sz="2400" b="1" dirty="0" smtClean="0">
                <a:solidFill>
                  <a:srgbClr val="C00000"/>
                </a:solidFill>
              </a:rPr>
              <a:t>Giáo viên thực hiện: Huỳnh Thị Thu Sang</a:t>
            </a:r>
            <a:endParaRPr lang="en-US" sz="2400" b="1" dirty="0">
              <a:solidFill>
                <a:srgbClr val="C00000"/>
              </a:solidFill>
            </a:endParaRPr>
          </a:p>
        </p:txBody>
      </p:sp>
      <p:pic>
        <p:nvPicPr>
          <p:cNvPr id="6" name="MaiTruongMenYeuBeatInstrumental_4d69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39653" y="6238568"/>
            <a:ext cx="609600" cy="609600"/>
          </a:xfrm>
          <a:prstGeom prst="rect">
            <a:avLst/>
          </a:prstGeom>
        </p:spPr>
      </p:pic>
    </p:spTree>
    <p:extLst>
      <p:ext uri="{BB962C8B-B14F-4D97-AF65-F5344CB8AC3E}">
        <p14:creationId xmlns:p14="http://schemas.microsoft.com/office/powerpoint/2010/main" val="1334488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5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85800" y="17145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b="1" dirty="0" smtClean="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p>
        </p:txBody>
      </p:sp>
      <p:sp>
        <p:nvSpPr>
          <p:cNvPr id="203779" name="Text Box 3"/>
          <p:cNvSpPr txBox="1">
            <a:spLocks noChangeArrowheads="1"/>
          </p:cNvSpPr>
          <p:nvPr/>
        </p:nvSpPr>
        <p:spPr bwMode="auto">
          <a:xfrm>
            <a:off x="395288" y="685800"/>
            <a:ext cx="8520112"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u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xịt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gỏng</a:t>
            </a:r>
            <a:r>
              <a:rPr lang="en-US" sz="2400" dirty="0">
                <a:latin typeface="Times New Roman" pitchFamily="18" charset="0"/>
                <a:cs typeface="Times New Roman" pitchFamily="18" charset="0"/>
              </a:rPr>
              <a:t>.</a:t>
            </a:r>
          </a:p>
          <a:p>
            <a:pPr eaLnBrk="0" hangingPunct="0">
              <a:lnSpc>
                <a:spcPct val="20000"/>
              </a:lnSpc>
              <a:spcBef>
                <a:spcPct val="50000"/>
              </a:spcBef>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Nam</a:t>
            </a:r>
          </a:p>
        </p:txBody>
      </p:sp>
      <p:sp>
        <p:nvSpPr>
          <p:cNvPr id="203783" name="Text Box 7"/>
          <p:cNvSpPr txBox="1">
            <a:spLocks noChangeArrowheads="1"/>
          </p:cNvSpPr>
          <p:nvPr/>
        </p:nvSpPr>
        <p:spPr bwMode="auto">
          <a:xfrm>
            <a:off x="355147" y="3326523"/>
            <a:ext cx="84058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tưởng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p>
        </p:txBody>
      </p:sp>
      <p:sp>
        <p:nvSpPr>
          <p:cNvPr id="2" name="Rectangle 1"/>
          <p:cNvSpPr/>
          <p:nvPr/>
        </p:nvSpPr>
        <p:spPr>
          <a:xfrm>
            <a:off x="533400" y="4114800"/>
            <a:ext cx="7924800" cy="1200329"/>
          </a:xfrm>
          <a:prstGeom prst="rect">
            <a:avLst/>
          </a:prstGeom>
        </p:spPr>
        <p:txBody>
          <a:bodyPr wrap="square">
            <a:spAutoFit/>
          </a:bodyPr>
          <a:lstStyle/>
          <a:p>
            <a:r>
              <a:rPr lang="en-US" sz="2400" b="1" dirty="0" err="1">
                <a:solidFill>
                  <a:srgbClr val="3333FF"/>
                </a:solidFill>
                <a:latin typeface="Times New Roman" pitchFamily="18" charset="0"/>
                <a:cs typeface="Times New Roman" pitchFamily="18" charset="0"/>
              </a:rPr>
              <a:t>Từ</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sự</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thay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đổi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sắc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màu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của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biển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tác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liên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tưởng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đến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tâm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trạng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của</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buồn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vui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tẻ</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nhạt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lạnh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lùng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lúc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sôi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nổi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hê</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lúc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đăm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chiêu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gắt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gỏng</a:t>
            </a:r>
            <a:r>
              <a:rPr lang="en-US" sz="2400" b="1" dirty="0">
                <a:solidFill>
                  <a:srgbClr val="3333FF"/>
                </a:solidFill>
                <a:latin typeface="Times New Roman" pitchFamily="18" charset="0"/>
                <a:cs typeface="Times New Roman" pitchFamily="18" charset="0"/>
              </a:rPr>
              <a:t>.</a:t>
            </a:r>
          </a:p>
        </p:txBody>
      </p:sp>
      <p:cxnSp>
        <p:nvCxnSpPr>
          <p:cNvPr id="4" name="Straight Connector 3"/>
          <p:cNvCxnSpPr/>
          <p:nvPr/>
        </p:nvCxnSpPr>
        <p:spPr>
          <a:xfrm>
            <a:off x="5638800" y="3742021"/>
            <a:ext cx="1143000" cy="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5147" y="4131284"/>
            <a:ext cx="8405812" cy="830997"/>
          </a:xfrm>
          <a:prstGeom prst="rect">
            <a:avLst/>
          </a:prstGeom>
        </p:spPr>
        <p:txBody>
          <a:bodyPr wrap="square">
            <a:spAutoFit/>
          </a:bodyPr>
          <a:lstStyle/>
          <a:p>
            <a:r>
              <a:rPr lang="en-US" sz="2400" b="1" dirty="0">
                <a:solidFill>
                  <a:srgbClr val="7030A0"/>
                </a:solidFill>
                <a:latin typeface="Times New Roman" pitchFamily="18" charset="0"/>
                <a:cs typeface="Times New Roman" pitchFamily="18" charset="0"/>
              </a:rPr>
              <a:t>“</a:t>
            </a:r>
            <a:r>
              <a:rPr lang="en-US" sz="2400" b="1" dirty="0" err="1">
                <a:solidFill>
                  <a:srgbClr val="7030A0"/>
                </a:solidFill>
                <a:latin typeface="Times New Roman" pitchFamily="18" charset="0"/>
                <a:cs typeface="Times New Roman" pitchFamily="18" charset="0"/>
              </a:rPr>
              <a:t>liên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tưởng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từ</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chuyện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này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hình</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ảnh</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này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nghĩ</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ra</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chuyện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khác</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hình</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ảnh</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khác</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từ</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chuyện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người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ngẫm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ra</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chuyện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mình</a:t>
            </a:r>
            <a:r>
              <a:rPr lang="en-US" sz="2400" b="1" dirty="0">
                <a:solidFill>
                  <a:srgbClr val="7030A0"/>
                </a:solidFill>
                <a:latin typeface="Times New Roman" pitchFamily="18" charset="0"/>
                <a:cs typeface="Times New Roman" pitchFamily="18" charset="0"/>
              </a:rPr>
              <a:t>. </a:t>
            </a:r>
          </a:p>
        </p:txBody>
      </p:sp>
      <p:sp>
        <p:nvSpPr>
          <p:cNvPr id="8" name="Rectangle 7"/>
          <p:cNvSpPr/>
          <p:nvPr/>
        </p:nvSpPr>
        <p:spPr>
          <a:xfrm>
            <a:off x="533399" y="5405735"/>
            <a:ext cx="8227559" cy="461665"/>
          </a:xfrm>
          <a:prstGeom prst="rect">
            <a:avLst/>
          </a:prstGeom>
          <a:solidFill>
            <a:srgbClr val="FFFF00"/>
          </a:solidFill>
          <a:ln>
            <a:solidFill>
              <a:srgbClr val="3333FF"/>
            </a:solidFill>
          </a:ln>
        </p:spPr>
        <p:txBody>
          <a:bodyPr wrap="square">
            <a:spAutoFit/>
          </a:bodyPr>
          <a:lstStyle/>
          <a:p>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tưởng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gũi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hơn</a:t>
            </a:r>
            <a:r>
              <a:rPr lang="en-US" sz="2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15606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edge">
                                      <p:cBhvr>
                                        <p:cTn id="7" dur="2000"/>
                                        <p:tgtEl>
                                          <p:spTgt spid="20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edge">
                                      <p:cBhvr>
                                        <p:cTn id="12" dur="2000"/>
                                        <p:tgtEl>
                                          <p:spTgt spid="20377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03783"/>
                                        </p:tgtEl>
                                        <p:attrNameLst>
                                          <p:attrName>style.visibility</p:attrName>
                                        </p:attrNameLst>
                                      </p:cBhvr>
                                      <p:to>
                                        <p:strVal val="visible"/>
                                      </p:to>
                                    </p:set>
                                    <p:animEffect transition="in" filter="wedge">
                                      <p:cBhvr>
                                        <p:cTn id="15" dur="2000"/>
                                        <p:tgtEl>
                                          <p:spTgt spid="2037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circle(in)">
                                      <p:cBhvr>
                                        <p:cTn id="35" dur="20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3" grpId="0"/>
      <p:bldP spid="7" grpId="0"/>
      <p:bldP spid="7" grpId="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381000" y="296882"/>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a:latin typeface="Times New Roman" pitchFamily="18" charset="0"/>
                <a:cs typeface="Times New Roman" pitchFamily="18" charset="0"/>
              </a:rPr>
              <a:t>b)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huếch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i="1" dirty="0">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Đoàn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Giỏi</a:t>
            </a:r>
            <a:endParaRPr lang="en-US" b="1" dirty="0">
              <a:solidFill>
                <a:srgbClr val="FF0066"/>
              </a:solidFill>
              <a:latin typeface="Times New Roman" pitchFamily="18" charset="0"/>
              <a:cs typeface="Times New Roman" pitchFamily="18" charset="0"/>
            </a:endParaRPr>
          </a:p>
        </p:txBody>
      </p:sp>
      <p:sp>
        <p:nvSpPr>
          <p:cNvPr id="207875" name="Text Box 3"/>
          <p:cNvSpPr txBox="1">
            <a:spLocks noChangeArrowheads="1"/>
          </p:cNvSpPr>
          <p:nvPr/>
        </p:nvSpPr>
        <p:spPr bwMode="auto">
          <a:xfrm>
            <a:off x="228600" y="3200400"/>
            <a:ext cx="838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b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p>
          <a:p>
            <a:pPr algn="l" eaLnBrk="0" hangingPunct="0">
              <a:spcBef>
                <a:spcPct val="50000"/>
              </a:spcBef>
            </a:pPr>
            <a:r>
              <a:rPr lang="en-US" sz="2400" dirty="0" smtClean="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r>
              <a:rPr lang="en-US" sz="2400" dirty="0">
                <a:solidFill>
                  <a:srgbClr val="FF0000"/>
                </a:solidFill>
                <a:latin typeface="Times New Roman" pitchFamily="18" charset="0"/>
                <a:cs typeface="Times New Roman" pitchFamily="18" charset="0"/>
              </a:rPr>
              <a:t> ? </a:t>
            </a:r>
          </a:p>
        </p:txBody>
      </p:sp>
      <p:sp>
        <p:nvSpPr>
          <p:cNvPr id="207876" name="Text Box 4"/>
          <p:cNvSpPr txBox="1">
            <a:spLocks noChangeArrowheads="1"/>
          </p:cNvSpPr>
          <p:nvPr/>
        </p:nvSpPr>
        <p:spPr bwMode="auto">
          <a:xfrm>
            <a:off x="304800" y="4114800"/>
            <a:ext cx="876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Tác</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endParaRPr lang="en-US" sz="2400" dirty="0" smtClean="0">
              <a:solidFill>
                <a:srgbClr val="FF0000"/>
              </a:solidFill>
              <a:latin typeface="Times New Roman" pitchFamily="18" charset="0"/>
              <a:cs typeface="Times New Roman" pitchFamily="18" charset="0"/>
            </a:endParaRPr>
          </a:p>
          <a:p>
            <a:pPr eaLnBrk="0" hangingPunct="0">
              <a:spcBef>
                <a:spcPct val="50000"/>
              </a:spcBef>
            </a:pP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07877" name="Text Box 5"/>
          <p:cNvSpPr txBox="1">
            <a:spLocks noChangeArrowheads="1"/>
          </p:cNvSpPr>
          <p:nvPr/>
        </p:nvSpPr>
        <p:spPr bwMode="auto">
          <a:xfrm>
            <a:off x="342900" y="5130463"/>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tưởng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 </a:t>
            </a:r>
          </a:p>
        </p:txBody>
      </p:sp>
    </p:spTree>
    <p:extLst>
      <p:ext uri="{BB962C8B-B14F-4D97-AF65-F5344CB8AC3E}">
        <p14:creationId xmlns:p14="http://schemas.microsoft.com/office/powerpoint/2010/main" val="4256151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wedge">
                                      <p:cBhvr>
                                        <p:cTn id="7" dur="2000"/>
                                        <p:tgtEl>
                                          <p:spTgt spid="20787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7875"/>
                                        </p:tgtEl>
                                        <p:attrNameLst>
                                          <p:attrName>style.visibility</p:attrName>
                                        </p:attrNameLst>
                                      </p:cBhvr>
                                      <p:to>
                                        <p:strVal val="visible"/>
                                      </p:to>
                                    </p:set>
                                    <p:animEffect transition="in" filter="wedge">
                                      <p:cBhvr>
                                        <p:cTn id="10" dur="2000"/>
                                        <p:tgtEl>
                                          <p:spTgt spid="20787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7876"/>
                                        </p:tgtEl>
                                        <p:attrNameLst>
                                          <p:attrName>style.visibility</p:attrName>
                                        </p:attrNameLst>
                                      </p:cBhvr>
                                      <p:to>
                                        <p:strVal val="visible"/>
                                      </p:to>
                                    </p:set>
                                    <p:animEffect transition="in" filter="wedge">
                                      <p:cBhvr>
                                        <p:cTn id="13" dur="2000"/>
                                        <p:tgtEl>
                                          <p:spTgt spid="20787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7877"/>
                                        </p:tgtEl>
                                        <p:attrNameLst>
                                          <p:attrName>style.visibility</p:attrName>
                                        </p:attrNameLst>
                                      </p:cBhvr>
                                      <p:to>
                                        <p:strVal val="visible"/>
                                      </p:to>
                                    </p:set>
                                    <p:animEffect transition="in" filter="wedge">
                                      <p:cBhvr>
                                        <p:cTn id="16" dur="20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5" grpId="0"/>
      <p:bldP spid="207876" grpId="0"/>
      <p:bldP spid="2078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15200" cy="4528458"/>
          </a:xfrm>
          <a:prstGeom prst="rect">
            <a:avLst/>
          </a:prstGeom>
          <a:noFill/>
          <a:ln w="57150" cmpd="thickThin">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08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21350"/>
            <a:ext cx="7239000" cy="4341247"/>
          </a:xfrm>
          <a:prstGeom prst="rect">
            <a:avLst/>
          </a:prstGeom>
          <a:noFill/>
          <a:ln w="57150" cmpd="thickThin">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08900" name="Text Box 4"/>
          <p:cNvSpPr txBox="1">
            <a:spLocks noChangeArrowheads="1"/>
          </p:cNvSpPr>
          <p:nvPr/>
        </p:nvSpPr>
        <p:spPr bwMode="auto">
          <a:xfrm>
            <a:off x="3733800" y="5943600"/>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err="1">
                <a:solidFill>
                  <a:srgbClr val="FF0000"/>
                </a:solidFill>
                <a:latin typeface="Arial" pitchFamily="34" charset="0"/>
                <a:cs typeface="Arial" pitchFamily="34" charset="0"/>
              </a:rPr>
              <a:t>Kênh</a:t>
            </a:r>
            <a:endParaRPr lang="en-US" sz="3200" dirty="0">
              <a:solidFill>
                <a:srgbClr val="FF0000"/>
              </a:solidFill>
              <a:latin typeface="Arial" pitchFamily="34" charset="0"/>
              <a:cs typeface="Arial" pitchFamily="34" charset="0"/>
            </a:endParaRPr>
          </a:p>
        </p:txBody>
      </p:sp>
      <p:sp>
        <p:nvSpPr>
          <p:cNvPr id="6" name="TextBox 5"/>
          <p:cNvSpPr txBox="1"/>
          <p:nvPr/>
        </p:nvSpPr>
        <p:spPr>
          <a:xfrm>
            <a:off x="1143000" y="381000"/>
            <a:ext cx="7162800" cy="523220"/>
          </a:xfrm>
          <a:prstGeom prst="rect">
            <a:avLst/>
          </a:prstGeom>
          <a:noFill/>
        </p:spPr>
        <p:txBody>
          <a:bodyPr wrap="square" rtlCol="0">
            <a:spAutoFit/>
          </a:bodyPr>
          <a:lstStyle/>
          <a:p>
            <a:r>
              <a:rPr lang="en-US" sz="2800" b="1" dirty="0" smtClean="0">
                <a:solidFill>
                  <a:srgbClr val="FF0000"/>
                </a:solidFill>
              </a:rPr>
              <a:t>4.  </a:t>
            </a:r>
            <a:r>
              <a:rPr lang="en-US" sz="2800" b="1" dirty="0" err="1" smtClean="0">
                <a:solidFill>
                  <a:srgbClr val="FF0000"/>
                </a:solidFill>
              </a:rPr>
              <a:t>Đọc</a:t>
            </a:r>
            <a:r>
              <a:rPr lang="en-US" sz="2800" b="1" dirty="0" smtClean="0">
                <a:solidFill>
                  <a:srgbClr val="FF0000"/>
                </a:solidFill>
              </a:rPr>
              <a:t> </a:t>
            </a:r>
            <a:r>
              <a:rPr lang="en-US" sz="2800" b="1" dirty="0" err="1" smtClean="0">
                <a:solidFill>
                  <a:srgbClr val="FF0000"/>
                </a:solidFill>
              </a:rPr>
              <a:t>đoạn</a:t>
            </a:r>
            <a:r>
              <a:rPr lang="en-US" sz="2800" b="1" dirty="0" smtClean="0">
                <a:solidFill>
                  <a:srgbClr val="FF0000"/>
                </a:solidFill>
              </a:rPr>
              <a:t> </a:t>
            </a:r>
            <a:r>
              <a:rPr lang="en-US" sz="2800" b="1" dirty="0" err="1" smtClean="0">
                <a:solidFill>
                  <a:srgbClr val="FF0000"/>
                </a:solidFill>
              </a:rPr>
              <a:t>văn</a:t>
            </a:r>
            <a:r>
              <a:rPr lang="en-US" sz="2800" b="1" dirty="0" smtClean="0">
                <a:solidFill>
                  <a:srgbClr val="FF0000"/>
                </a:solidFill>
              </a:rPr>
              <a:t> </a:t>
            </a:r>
            <a:r>
              <a:rPr lang="en-US" sz="2800" b="1" dirty="0" err="1" smtClean="0">
                <a:solidFill>
                  <a:srgbClr val="FF0000"/>
                </a:solidFill>
              </a:rPr>
              <a:t>dưới</a:t>
            </a:r>
            <a:r>
              <a:rPr lang="en-US" sz="2800" b="1" dirty="0" smtClean="0">
                <a:solidFill>
                  <a:srgbClr val="FF0000"/>
                </a:solidFill>
              </a:rPr>
              <a:t> </a:t>
            </a:r>
            <a:r>
              <a:rPr lang="en-US" sz="2800" b="1" dirty="0" err="1" smtClean="0">
                <a:solidFill>
                  <a:srgbClr val="FF0000"/>
                </a:solidFill>
              </a:rPr>
              <a:t>đây</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trả</a:t>
            </a:r>
            <a:r>
              <a:rPr lang="en-US" sz="2800" b="1" dirty="0" smtClean="0">
                <a:solidFill>
                  <a:srgbClr val="FF0000"/>
                </a:solidFill>
              </a:rPr>
              <a:t> </a:t>
            </a:r>
            <a:r>
              <a:rPr lang="en-US" sz="2800" b="1" dirty="0" err="1" smtClean="0">
                <a:solidFill>
                  <a:srgbClr val="FF0000"/>
                </a:solidFill>
              </a:rPr>
              <a:t>lời</a:t>
            </a:r>
            <a:r>
              <a:rPr lang="en-US" sz="2800" b="1" dirty="0" smtClean="0">
                <a:solidFill>
                  <a:srgbClr val="FF0000"/>
                </a:solidFill>
              </a:rPr>
              <a: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hỏi</a:t>
            </a:r>
            <a:endParaRPr lang="en-US" sz="2800" b="1" dirty="0">
              <a:solidFill>
                <a:srgbClr val="FF0000"/>
              </a:solidFill>
            </a:endParaRPr>
          </a:p>
        </p:txBody>
      </p:sp>
    </p:spTree>
    <p:extLst>
      <p:ext uri="{BB962C8B-B14F-4D97-AF65-F5344CB8AC3E}">
        <p14:creationId xmlns:p14="http://schemas.microsoft.com/office/powerpoint/2010/main" val="3852061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blinds(horizontal)">
                                      <p:cBhvr>
                                        <p:cTn id="7" dur="2000"/>
                                        <p:tgtEl>
                                          <p:spTgt spid="208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208898"/>
                                        </p:tgtEl>
                                      </p:cBhvr>
                                    </p:animEffect>
                                    <p:set>
                                      <p:cBhvr>
                                        <p:cTn id="12" dur="1" fill="hold">
                                          <p:stCondLst>
                                            <p:cond delay="499"/>
                                          </p:stCondLst>
                                        </p:cTn>
                                        <p:tgtEl>
                                          <p:spTgt spid="208898"/>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08899"/>
                                        </p:tgtEl>
                                        <p:attrNameLst>
                                          <p:attrName>style.visibility</p:attrName>
                                        </p:attrNameLst>
                                      </p:cBhvr>
                                      <p:to>
                                        <p:strVal val="visible"/>
                                      </p:to>
                                    </p:set>
                                    <p:animEffect transition="in" filter="blinds(horizontal)">
                                      <p:cBhvr>
                                        <p:cTn id="15" dur="2000"/>
                                        <p:tgtEl>
                                          <p:spTgt spid="20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381000" y="296882"/>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huếch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i="1" dirty="0">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Đoàn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Giỏi</a:t>
            </a:r>
            <a:endParaRPr lang="en-US" b="1" dirty="0">
              <a:solidFill>
                <a:srgbClr val="FF0066"/>
              </a:solidFill>
              <a:latin typeface="Times New Roman" pitchFamily="18" charset="0"/>
              <a:cs typeface="Times New Roman" pitchFamily="18" charset="0"/>
            </a:endParaRPr>
          </a:p>
        </p:txBody>
      </p:sp>
      <p:sp>
        <p:nvSpPr>
          <p:cNvPr id="207875" name="Text Box 3"/>
          <p:cNvSpPr txBox="1">
            <a:spLocks noChangeArrowheads="1"/>
          </p:cNvSpPr>
          <p:nvPr/>
        </p:nvSpPr>
        <p:spPr bwMode="auto">
          <a:xfrm>
            <a:off x="457200" y="3352800"/>
            <a:ext cx="815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b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457200" y="3352800"/>
            <a:ext cx="8382000" cy="461665"/>
          </a:xfrm>
          <a:prstGeom prst="rect">
            <a:avLst/>
          </a:prstGeom>
        </p:spPr>
        <p:txBody>
          <a:bodyPr wrap="square">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r>
              <a:rPr lang="en-US" sz="2400" dirty="0">
                <a:solidFill>
                  <a:srgbClr val="FF0000"/>
                </a:solidFill>
                <a:latin typeface="Times New Roman" pitchFamily="18" charset="0"/>
                <a:cs typeface="Times New Roman" pitchFamily="18" charset="0"/>
              </a:rPr>
              <a:t> ? </a:t>
            </a:r>
          </a:p>
        </p:txBody>
      </p:sp>
      <p:sp>
        <p:nvSpPr>
          <p:cNvPr id="3" name="Rectangle 2"/>
          <p:cNvSpPr/>
          <p:nvPr/>
        </p:nvSpPr>
        <p:spPr>
          <a:xfrm>
            <a:off x="762000" y="3810000"/>
            <a:ext cx="7924800" cy="830997"/>
          </a:xfrm>
          <a:prstGeom prst="rect">
            <a:avLst/>
          </a:prstGeom>
        </p:spPr>
        <p:txBody>
          <a:bodyPr wrap="square">
            <a:spAutoFit/>
          </a:bodyPr>
          <a:lstStyle/>
          <a:p>
            <a:r>
              <a:rPr lang="en-US" sz="2400" b="1" dirty="0" smtClean="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kênh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được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sát</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a:t>
            </a:r>
            <a:r>
              <a:rPr lang="en-US" sz="2400" b="1" dirty="0" err="1" smtClean="0">
                <a:solidFill>
                  <a:srgbClr val="3333FF"/>
                </a:solidFill>
                <a:latin typeface="Times New Roman" pitchFamily="18" charset="0"/>
                <a:cs typeface="Times New Roman" pitchFamily="18" charset="0"/>
              </a:rPr>
              <a:t>ừ</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lúc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mặt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mọc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đến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lúc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mặt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lặn</a:t>
            </a:r>
            <a:r>
              <a:rPr lang="en-US" sz="2400" b="1" dirty="0">
                <a:solidFill>
                  <a:srgbClr val="3333FF"/>
                </a:solidFill>
                <a:latin typeface="Times New Roman" pitchFamily="18" charset="0"/>
                <a:cs typeface="Times New Roman" pitchFamily="18" charset="0"/>
              </a:rPr>
              <a:t>,</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buổi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sáng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trưa</a:t>
            </a:r>
            <a:r>
              <a:rPr lang="en-US" sz="2400" b="1" dirty="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chiều</a:t>
            </a:r>
            <a:r>
              <a:rPr lang="en-US" sz="2400" b="1" dirty="0" smtClean="0">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p:txBody>
      </p:sp>
      <p:sp>
        <p:nvSpPr>
          <p:cNvPr id="4" name="Right Arrow 3"/>
          <p:cNvSpPr/>
          <p:nvPr/>
        </p:nvSpPr>
        <p:spPr>
          <a:xfrm>
            <a:off x="457200" y="4114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4"/>
          <p:cNvSpPr txBox="1">
            <a:spLocks noChangeArrowheads="1"/>
          </p:cNvSpPr>
          <p:nvPr/>
        </p:nvSpPr>
        <p:spPr bwMode="auto">
          <a:xfrm>
            <a:off x="457200" y="457920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bằng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p>
        </p:txBody>
      </p:sp>
      <p:sp>
        <p:nvSpPr>
          <p:cNvPr id="6" name="Right Arrow 5"/>
          <p:cNvSpPr/>
          <p:nvPr/>
        </p:nvSpPr>
        <p:spPr>
          <a:xfrm>
            <a:off x="457200" y="54864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5257800"/>
            <a:ext cx="7239000" cy="830997"/>
          </a:xfrm>
          <a:prstGeom prst="rect">
            <a:avLst/>
          </a:prstGeom>
        </p:spPr>
        <p:txBody>
          <a:bodyPr wrap="square">
            <a:spAutoFit/>
          </a:bodyPr>
          <a:lstStyle/>
          <a:p>
            <a:r>
              <a:rPr lang="en-US" sz="2400" b="1" dirty="0" err="1">
                <a:solidFill>
                  <a:srgbClr val="3333FF"/>
                </a:solidFill>
                <a:latin typeface="Times New Roman" pitchFamily="18" charset="0"/>
                <a:cs typeface="Times New Roman" pitchFamily="18" charset="0"/>
              </a:rPr>
              <a:t>Tác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ra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đặc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điểm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của</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kênh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chủ</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yếu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bằng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giác</a:t>
            </a:r>
            <a:r>
              <a:rPr lang="en-US" sz="2400" b="1" dirty="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quan</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thị</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giác</a:t>
            </a:r>
            <a:r>
              <a:rPr lang="en-US" sz="2400" b="1" dirty="0" smtClean="0">
                <a:solidFill>
                  <a:srgbClr val="3333FF"/>
                </a:solidFill>
                <a:latin typeface="Times New Roman" pitchFamily="18" charset="0"/>
                <a:cs typeface="Times New Roman" pitchFamily="18" charset="0"/>
              </a:rPr>
              <a:t>. </a:t>
            </a:r>
            <a:endParaRPr lang="en-US" sz="2400" b="1" dirty="0">
              <a:solidFill>
                <a:srgbClr val="3333FF"/>
              </a:solidFill>
            </a:endParaRPr>
          </a:p>
        </p:txBody>
      </p:sp>
    </p:spTree>
    <p:extLst>
      <p:ext uri="{BB962C8B-B14F-4D97-AF65-F5344CB8AC3E}">
        <p14:creationId xmlns:p14="http://schemas.microsoft.com/office/powerpoint/2010/main" val="32758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wedge">
                                      <p:cBhvr>
                                        <p:cTn id="7" dur="2000"/>
                                        <p:tgtEl>
                                          <p:spTgt spid="2078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7875"/>
                                        </p:tgtEl>
                                        <p:attrNameLst>
                                          <p:attrName>style.visibility</p:attrName>
                                        </p:attrNameLst>
                                      </p:cBhvr>
                                      <p:to>
                                        <p:strVal val="visible"/>
                                      </p:to>
                                    </p:set>
                                    <p:animEffect transition="in" filter="barn(inVertical)">
                                      <p:cBhvr>
                                        <p:cTn id="12" dur="500"/>
                                        <p:tgtEl>
                                          <p:spTgt spid="2078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207875"/>
                                        </p:tgtEl>
                                      </p:cBhvr>
                                    </p:animEffect>
                                    <p:set>
                                      <p:cBhvr>
                                        <p:cTn id="17" dur="1" fill="hold">
                                          <p:stCondLst>
                                            <p:cond delay="499"/>
                                          </p:stCondLst>
                                        </p:cTn>
                                        <p:tgtEl>
                                          <p:spTgt spid="2078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5" grpId="0"/>
      <p:bldP spid="207875" grpId="1"/>
      <p:bldP spid="2" grpId="0"/>
      <p:bldP spid="3" grpId="0"/>
      <p:bldP spid="4" grpId="0" animBg="1"/>
      <p:bldP spid="9"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381000" y="296882"/>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a:latin typeface="Times New Roman" pitchFamily="18" charset="0"/>
                <a:cs typeface="Times New Roman" pitchFamily="18" charset="0"/>
              </a:rPr>
              <a:t>b)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huếch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i="1" dirty="0">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Đoàn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Giỏi</a:t>
            </a:r>
            <a:endParaRPr lang="en-US" b="1" dirty="0">
              <a:solidFill>
                <a:srgbClr val="FF0066"/>
              </a:solidFill>
              <a:latin typeface="Times New Roman" pitchFamily="18" charset="0"/>
              <a:cs typeface="Times New Roman" pitchFamily="18" charset="0"/>
            </a:endParaRPr>
          </a:p>
        </p:txBody>
      </p:sp>
      <p:sp>
        <p:nvSpPr>
          <p:cNvPr id="2" name="Rectangle 1"/>
          <p:cNvSpPr/>
          <p:nvPr/>
        </p:nvSpPr>
        <p:spPr>
          <a:xfrm>
            <a:off x="431933" y="3282315"/>
            <a:ext cx="5887381" cy="461665"/>
          </a:xfrm>
          <a:prstGeom prst="rect">
            <a:avLst/>
          </a:prstGeom>
        </p:spPr>
        <p:txBody>
          <a:bodyPr wrap="none">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kênh</a:t>
            </a:r>
            <a:r>
              <a:rPr lang="en-US" sz="2400" dirty="0">
                <a:solidFill>
                  <a:srgbClr val="FF0000"/>
                </a:solidFill>
                <a:latin typeface="Times New Roman" pitchFamily="18" charset="0"/>
                <a:cs typeface="Times New Roman" pitchFamily="18" charset="0"/>
              </a:rPr>
              <a:t> ?</a:t>
            </a:r>
          </a:p>
        </p:txBody>
      </p:sp>
      <p:sp>
        <p:nvSpPr>
          <p:cNvPr id="3" name="Rectangle 2"/>
          <p:cNvSpPr/>
          <p:nvPr/>
        </p:nvSpPr>
        <p:spPr>
          <a:xfrm>
            <a:off x="533400" y="3276600"/>
            <a:ext cx="8229600" cy="1569660"/>
          </a:xfrm>
          <a:prstGeom prst="rect">
            <a:avLst/>
          </a:prstGeom>
        </p:spPr>
        <p:txBody>
          <a:bodyPr wrap="square">
            <a:spAutoFit/>
          </a:bodyPr>
          <a:lstStyle/>
          <a:p>
            <a:r>
              <a:rPr lang="en-US" sz="2400" b="1"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Tác</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giả</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miêu</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tả</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những</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đặc</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điểm</a:t>
            </a:r>
            <a:r>
              <a:rPr lang="en-US" sz="2400" b="1" u="sng" dirty="0" smtClean="0">
                <a:solidFill>
                  <a:srgbClr val="3333FF"/>
                </a:solidFill>
                <a:latin typeface="Times New Roman" pitchFamily="18" charset="0"/>
                <a:cs typeface="Times New Roman" pitchFamily="18" charset="0"/>
              </a:rPr>
              <a:t> </a:t>
            </a:r>
            <a:r>
              <a:rPr lang="en-US" sz="2400" b="1" u="sng" dirty="0" err="1" smtClean="0">
                <a:solidFill>
                  <a:srgbClr val="3333FF"/>
                </a:solidFill>
                <a:latin typeface="Times New Roman" pitchFamily="18" charset="0"/>
                <a:cs typeface="Times New Roman" pitchFamily="18" charset="0"/>
              </a:rPr>
              <a:t>của</a:t>
            </a:r>
            <a:r>
              <a:rPr lang="en-US" sz="2400" b="1" u="sng" dirty="0" smtClean="0">
                <a:solidFill>
                  <a:srgbClr val="3333FF"/>
                </a:solidFill>
                <a:latin typeface="Times New Roman" pitchFamily="18" charset="0"/>
                <a:cs typeface="Times New Roman" pitchFamily="18" charset="0"/>
              </a:rPr>
              <a:t> con </a:t>
            </a:r>
            <a:r>
              <a:rPr lang="en-US" sz="2400" b="1" u="sng" dirty="0" err="1" smtClean="0">
                <a:solidFill>
                  <a:srgbClr val="3333FF"/>
                </a:solidFill>
                <a:latin typeface="Times New Roman" pitchFamily="18" charset="0"/>
                <a:cs typeface="Times New Roman" pitchFamily="18" charset="0"/>
              </a:rPr>
              <a:t>kênh</a:t>
            </a:r>
            <a:r>
              <a:rPr lang="en-US" sz="2400" b="1" dirty="0" smtClean="0">
                <a:solidFill>
                  <a:srgbClr val="3333FF"/>
                </a:solidFill>
                <a:latin typeface="Times New Roman" pitchFamily="18" charset="0"/>
                <a:cs typeface="Times New Roman" pitchFamily="18" charset="0"/>
              </a:rPr>
              <a:t>:</a:t>
            </a:r>
          </a:p>
          <a:p>
            <a:r>
              <a:rPr lang="en-US" sz="2400" b="1" dirty="0" err="1" smtClean="0">
                <a:solidFill>
                  <a:srgbClr val="3333FF"/>
                </a:solidFill>
                <a:latin typeface="Times New Roman" pitchFamily="18" charset="0"/>
                <a:cs typeface="Times New Roman" pitchFamily="18" charset="0"/>
              </a:rPr>
              <a:t>Ánh</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nắng</a:t>
            </a: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đổ</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lửa</a:t>
            </a:r>
            <a:r>
              <a:rPr lang="en-US" sz="2400" b="1" dirty="0">
                <a:solidFill>
                  <a:srgbClr val="3333FF"/>
                </a:solidFill>
                <a:latin typeface="Times New Roman" pitchFamily="18" charset="0"/>
                <a:cs typeface="Times New Roman" pitchFamily="18" charset="0"/>
              </a:rPr>
              <a:t>, 4 </a:t>
            </a:r>
            <a:r>
              <a:rPr lang="en-US" sz="2400" b="1" dirty="0" err="1">
                <a:solidFill>
                  <a:srgbClr val="3333FF"/>
                </a:solidFill>
                <a:latin typeface="Times New Roman" pitchFamily="18" charset="0"/>
                <a:cs typeface="Times New Roman" pitchFamily="18" charset="0"/>
              </a:rPr>
              <a:t>phía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chân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trống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huếch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trống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hoác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buổi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sáng</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kênh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phơn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phớt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màu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trưa</a:t>
            </a: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dòng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thuỷ</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ngân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cuồn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cuộn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loá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mắt</a:t>
            </a: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chiều</a:t>
            </a: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một</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suối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lửa</a:t>
            </a:r>
            <a:r>
              <a:rPr lang="en-US" sz="2400" b="1" dirty="0">
                <a:solidFill>
                  <a:srgbClr val="3333FF"/>
                </a:solidFill>
                <a:latin typeface="Times New Roman" pitchFamily="18" charset="0"/>
                <a:cs typeface="Times New Roman" pitchFamily="18" charset="0"/>
              </a:rPr>
              <a:t>.</a:t>
            </a:r>
          </a:p>
        </p:txBody>
      </p:sp>
      <p:cxnSp>
        <p:nvCxnSpPr>
          <p:cNvPr id="5" name="Straight Connector 4"/>
          <p:cNvCxnSpPr/>
          <p:nvPr/>
        </p:nvCxnSpPr>
        <p:spPr>
          <a:xfrm>
            <a:off x="431933" y="1066800"/>
            <a:ext cx="2539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49380" y="1066800"/>
            <a:ext cx="37136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2666" y="1447800"/>
            <a:ext cx="1269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49380" y="1752600"/>
            <a:ext cx="37136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71800" y="2133600"/>
            <a:ext cx="579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2504" y="2514600"/>
            <a:ext cx="38941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6460" y="2111829"/>
            <a:ext cx="16471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2514600"/>
            <a:ext cx="91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356633" y="685800"/>
            <a:ext cx="482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wedge">
                                      <p:cBhvr>
                                        <p:cTn id="7" dur="2000"/>
                                        <p:tgtEl>
                                          <p:spTgt spid="2078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childTnLst>
                                    <p:animEffect transition="out" filter="barn(inVertical)">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circle(in)">
                                      <p:cBhvr>
                                        <p:cTn id="6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 grpId="0"/>
      <p:bldP spid="2"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ang-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nim240x320_19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0486" y="914400"/>
            <a:ext cx="372291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42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381000" y="296882"/>
            <a:ext cx="8534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huếch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thuỷ</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a:t>
            </a:r>
            <a:r>
              <a:rPr lang="en-US" sz="2800" i="1" dirty="0">
                <a:latin typeface="Times New Roman" pitchFamily="18" charset="0"/>
                <a:cs typeface="Times New Roman" pitchFamily="18" charset="0"/>
              </a:rPr>
              <a:t>	                                                                                                               							</a:t>
            </a:r>
            <a:r>
              <a:rPr lang="en-US" i="1" dirty="0">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Đoàn</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Giỏi</a:t>
            </a:r>
            <a:endParaRPr lang="en-US" b="1" dirty="0">
              <a:solidFill>
                <a:srgbClr val="FF0066"/>
              </a:solidFill>
              <a:latin typeface="Times New Roman" pitchFamily="18" charset="0"/>
              <a:cs typeface="Times New Roman" pitchFamily="18" charset="0"/>
            </a:endParaRPr>
          </a:p>
        </p:txBody>
      </p:sp>
      <p:sp>
        <p:nvSpPr>
          <p:cNvPr id="207876" name="Text Box 4"/>
          <p:cNvSpPr txBox="1">
            <a:spLocks noChangeArrowheads="1"/>
          </p:cNvSpPr>
          <p:nvPr/>
        </p:nvSpPr>
        <p:spPr bwMode="auto">
          <a:xfrm>
            <a:off x="457200" y="3429000"/>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dụng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những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từ</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tưởng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p>
        </p:txBody>
      </p:sp>
      <p:sp>
        <p:nvSpPr>
          <p:cNvPr id="207877" name="Text Box 5"/>
          <p:cNvSpPr txBox="1">
            <a:spLocks noChangeArrowheads="1"/>
          </p:cNvSpPr>
          <p:nvPr/>
        </p:nvSpPr>
        <p:spPr bwMode="auto">
          <a:xfrm>
            <a:off x="533400" y="43434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tưởng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con </a:t>
            </a:r>
            <a:r>
              <a:rPr lang="en-US" sz="2400" dirty="0" err="1" smtClean="0">
                <a:solidFill>
                  <a:srgbClr val="FF0000"/>
                </a:solidFill>
                <a:latin typeface="Times New Roman" pitchFamily="18" charset="0"/>
                <a:cs typeface="Times New Roman" pitchFamily="18" charset="0"/>
              </a:rPr>
              <a:t>kênh</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cxnSp>
        <p:nvCxnSpPr>
          <p:cNvPr id="3" name="Straight Connector 2"/>
          <p:cNvCxnSpPr/>
          <p:nvPr/>
        </p:nvCxnSpPr>
        <p:spPr>
          <a:xfrm>
            <a:off x="2286000" y="1066800"/>
            <a:ext cx="76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29600" y="1752600"/>
            <a:ext cx="60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213360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62600" y="2133600"/>
            <a:ext cx="320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2514600"/>
            <a:ext cx="91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29200" y="2514600"/>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3400" y="3352800"/>
            <a:ext cx="8382000" cy="830997"/>
          </a:xfrm>
          <a:prstGeom prst="rect">
            <a:avLst/>
          </a:prstGeom>
        </p:spPr>
        <p:txBody>
          <a:bodyPr wrap="square">
            <a:spAutoFit/>
          </a:bodyPr>
          <a:lstStyle/>
          <a:p>
            <a:r>
              <a:rPr lang="en-US" sz="2400" b="1" dirty="0" err="1" smtClean="0">
                <a:solidFill>
                  <a:srgbClr val="3333FF"/>
                </a:solidFill>
                <a:latin typeface="Times New Roman" pitchFamily="18" charset="0"/>
                <a:cs typeface="Times New Roman" pitchFamily="18" charset="0"/>
              </a:rPr>
              <a:t>Tác</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giả</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sử</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dụng</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những</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từ</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liên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tưởng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đổ</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lửa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phơn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phớt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màu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dòng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thuỷ</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ngân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cuồn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cuộn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loá</a:t>
            </a:r>
            <a:r>
              <a:rPr lang="en-US" sz="2400" b="1" dirty="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mắt</a:t>
            </a:r>
            <a:r>
              <a:rPr lang="en-US" sz="2400" b="1" dirty="0" smtClean="0">
                <a:solidFill>
                  <a:srgbClr val="3333FF"/>
                </a:solidFill>
                <a:latin typeface="Times New Roman" pitchFamily="18" charset="0"/>
                <a:cs typeface="Times New Roman" pitchFamily="18" charset="0"/>
              </a:rPr>
              <a:t>, con </a:t>
            </a:r>
            <a:r>
              <a:rPr lang="en-US" sz="2400" b="1" dirty="0" err="1" smtClean="0">
                <a:solidFill>
                  <a:srgbClr val="3333FF"/>
                </a:solidFill>
                <a:latin typeface="Times New Roman" pitchFamily="18" charset="0"/>
                <a:cs typeface="Times New Roman" pitchFamily="18" charset="0"/>
              </a:rPr>
              <a:t>suối</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lửa</a:t>
            </a:r>
            <a:r>
              <a:rPr lang="en-US" sz="2400" b="1" dirty="0" smtClean="0">
                <a:solidFill>
                  <a:srgbClr val="3333FF"/>
                </a:solidFill>
                <a:latin typeface="Times New Roman" pitchFamily="18" charset="0"/>
                <a:cs typeface="Times New Roman" pitchFamily="18" charset="0"/>
              </a:rPr>
              <a:t>.</a:t>
            </a:r>
            <a:endParaRPr lang="en-US" sz="2400" b="1" dirty="0">
              <a:solidFill>
                <a:srgbClr val="3333FF"/>
              </a:solidFill>
              <a:latin typeface="Times New Roman" pitchFamily="18" charset="0"/>
              <a:cs typeface="Times New Roman" pitchFamily="18" charset="0"/>
            </a:endParaRPr>
          </a:p>
        </p:txBody>
      </p:sp>
      <p:sp>
        <p:nvSpPr>
          <p:cNvPr id="18" name="Rectangle 17"/>
          <p:cNvSpPr/>
          <p:nvPr/>
        </p:nvSpPr>
        <p:spPr>
          <a:xfrm>
            <a:off x="457200" y="4267200"/>
            <a:ext cx="8305800" cy="1569660"/>
          </a:xfrm>
          <a:prstGeom prst="rect">
            <a:avLst/>
          </a:prstGeom>
        </p:spPr>
        <p:txBody>
          <a:bodyPr wrap="square">
            <a:spAutoFit/>
          </a:bodyPr>
          <a:lstStyle/>
          <a:p>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Việc</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sử</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dụng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nghệ</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thuật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liên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tưởng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để</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miêu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a:t>
            </a:r>
            <a:r>
              <a:rPr lang="en-US" sz="2400" b="1" dirty="0" err="1" smtClean="0">
                <a:solidFill>
                  <a:srgbClr val="3333FF"/>
                </a:solidFill>
                <a:latin typeface="Times New Roman" pitchFamily="18" charset="0"/>
                <a:cs typeface="Times New Roman" pitchFamily="18" charset="0"/>
              </a:rPr>
              <a:t>àm</a:t>
            </a:r>
            <a:r>
              <a:rPr lang="en-US" sz="2400" b="1" dirty="0" smtClean="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đọc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hình</a:t>
            </a:r>
            <a:r>
              <a:rPr lang="en-US" sz="2400" b="1" dirty="0">
                <a:solidFill>
                  <a:srgbClr val="3333FF"/>
                </a:solidFill>
                <a:latin typeface="Times New Roman" pitchFamily="18" charset="0"/>
                <a:cs typeface="Times New Roman" pitchFamily="18" charset="0"/>
              </a:rPr>
              <a:t> dung </a:t>
            </a:r>
            <a:r>
              <a:rPr lang="en-US" sz="2400" b="1" dirty="0" err="1">
                <a:solidFill>
                  <a:srgbClr val="3333FF"/>
                </a:solidFill>
                <a:latin typeface="Times New Roman" pitchFamily="18" charset="0"/>
                <a:cs typeface="Times New Roman" pitchFamily="18" charset="0"/>
              </a:rPr>
              <a:t>được</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kênh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mặt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thật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cụ</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thể</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sinh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động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hơn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còn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cảm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được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nóng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dữ</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dội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nơi</a:t>
            </a:r>
            <a:r>
              <a:rPr lang="en-US" sz="2400" b="1" dirty="0">
                <a:solidFill>
                  <a:srgbClr val="3333FF"/>
                </a:solidFill>
                <a:latin typeface="Times New Roman" pitchFamily="18" charset="0"/>
                <a:cs typeface="Times New Roman" pitchFamily="18" charset="0"/>
              </a:rPr>
              <a:t> con </a:t>
            </a:r>
            <a:r>
              <a:rPr lang="en-US" sz="2400" b="1" dirty="0" err="1">
                <a:solidFill>
                  <a:srgbClr val="3333FF"/>
                </a:solidFill>
                <a:latin typeface="Times New Roman" pitchFamily="18" charset="0"/>
                <a:cs typeface="Times New Roman" pitchFamily="18" charset="0"/>
              </a:rPr>
              <a:t>kênh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chảy</a:t>
            </a:r>
            <a:r>
              <a:rPr lang="en-US" sz="2400" b="1" dirty="0">
                <a:solidFill>
                  <a:srgbClr val="3333FF"/>
                </a:solidFill>
                <a:latin typeface="Times New Roman" pitchFamily="18" charset="0"/>
                <a:cs typeface="Times New Roman" pitchFamily="18" charset="0"/>
              </a:rPr>
              <a:t> qua.</a:t>
            </a:r>
          </a:p>
        </p:txBody>
      </p:sp>
    </p:spTree>
    <p:extLst>
      <p:ext uri="{BB962C8B-B14F-4D97-AF65-F5344CB8AC3E}">
        <p14:creationId xmlns:p14="http://schemas.microsoft.com/office/powerpoint/2010/main" val="32758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wedge">
                                      <p:cBhvr>
                                        <p:cTn id="7" dur="2000"/>
                                        <p:tgtEl>
                                          <p:spTgt spid="20787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7876"/>
                                        </p:tgtEl>
                                        <p:attrNameLst>
                                          <p:attrName>style.visibility</p:attrName>
                                        </p:attrNameLst>
                                      </p:cBhvr>
                                      <p:to>
                                        <p:strVal val="visible"/>
                                      </p:to>
                                    </p:set>
                                    <p:animEffect transition="in" filter="wedge">
                                      <p:cBhvr>
                                        <p:cTn id="10" dur="2000"/>
                                        <p:tgtEl>
                                          <p:spTgt spid="20787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207876"/>
                                        </p:tgtEl>
                                      </p:cBhvr>
                                    </p:animEffect>
                                    <p:set>
                                      <p:cBhvr>
                                        <p:cTn id="41" dur="1" fill="hold">
                                          <p:stCondLst>
                                            <p:cond delay="499"/>
                                          </p:stCondLst>
                                        </p:cTn>
                                        <p:tgtEl>
                                          <p:spTgt spid="20787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arn(inVertical)">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7877"/>
                                        </p:tgtEl>
                                        <p:attrNameLst>
                                          <p:attrName>style.visibility</p:attrName>
                                        </p:attrNameLst>
                                      </p:cBhvr>
                                      <p:to>
                                        <p:strVal val="visible"/>
                                      </p:to>
                                    </p:set>
                                    <p:animEffect transition="in" filter="barn(inVertical)">
                                      <p:cBhvr>
                                        <p:cTn id="51" dur="500"/>
                                        <p:tgtEl>
                                          <p:spTgt spid="20787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xit" presetSubtype="21" fill="hold" grpId="1" nodeType="clickEffect">
                                  <p:stCondLst>
                                    <p:cond delay="0"/>
                                  </p:stCondLst>
                                  <p:childTnLst>
                                    <p:animEffect transition="out" filter="barn(inVertical)">
                                      <p:cBhvr>
                                        <p:cTn id="55" dur="500"/>
                                        <p:tgtEl>
                                          <p:spTgt spid="207877"/>
                                        </p:tgtEl>
                                      </p:cBhvr>
                                    </p:animEffect>
                                    <p:set>
                                      <p:cBhvr>
                                        <p:cTn id="56" dur="1" fill="hold">
                                          <p:stCondLst>
                                            <p:cond delay="499"/>
                                          </p:stCondLst>
                                        </p:cTn>
                                        <p:tgtEl>
                                          <p:spTgt spid="2078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6" grpId="0"/>
      <p:bldP spid="207876" grpId="1"/>
      <p:bldP spid="207877" grpId="0"/>
      <p:bldP spid="207877" grpId="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381000" y="412750"/>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400" dirty="0" smtClean="0">
                <a:solidFill>
                  <a:srgbClr val="3333FF"/>
                </a:solidFill>
                <a:latin typeface="Times New Roman" pitchFamily="18" charset="0"/>
                <a:cs typeface="Times New Roman" pitchFamily="18" charset="0"/>
              </a:rPr>
              <a:t>5. </a:t>
            </a:r>
            <a:r>
              <a:rPr lang="en-US" sz="2400" dirty="0" err="1">
                <a:solidFill>
                  <a:srgbClr val="3333FF"/>
                </a:solidFill>
                <a:latin typeface="Times New Roman" pitchFamily="18" charset="0"/>
                <a:cs typeface="Times New Roman" pitchFamily="18" charset="0"/>
              </a:rPr>
              <a:t>Dựa</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vào</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kết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quả</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quan</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sát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của</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mình</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em</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hãy</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lập</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dàn</a:t>
            </a:r>
            <a:r>
              <a:rPr lang="en-US" sz="2400" dirty="0">
                <a:solidFill>
                  <a:srgbClr val="3333FF"/>
                </a:solidFill>
                <a:latin typeface="Times New Roman" pitchFamily="18" charset="0"/>
                <a:cs typeface="Times New Roman" pitchFamily="18" charset="0"/>
              </a:rPr>
              <a:t> ý </a:t>
            </a:r>
            <a:r>
              <a:rPr lang="en-US" sz="2400" dirty="0" err="1">
                <a:solidFill>
                  <a:srgbClr val="3333FF"/>
                </a:solidFill>
                <a:latin typeface="Times New Roman" pitchFamily="18" charset="0"/>
                <a:cs typeface="Times New Roman" pitchFamily="18" charset="0"/>
              </a:rPr>
              <a:t>bài</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văn</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miêu</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tả</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một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cảnh</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sông</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nước</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một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vùng</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biển</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một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dòng</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sông</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một</a:t>
            </a:r>
            <a:r>
              <a:rPr lang="en-US" sz="2400" dirty="0">
                <a:solidFill>
                  <a:srgbClr val="3333FF"/>
                </a:solidFill>
                <a:latin typeface="Times New Roman" pitchFamily="18" charset="0"/>
                <a:cs typeface="Times New Roman" pitchFamily="18" charset="0"/>
              </a:rPr>
              <a:t> con </a:t>
            </a:r>
            <a:r>
              <a:rPr lang="en-US" sz="2400" dirty="0" err="1">
                <a:solidFill>
                  <a:srgbClr val="3333FF"/>
                </a:solidFill>
                <a:latin typeface="Times New Roman" pitchFamily="18" charset="0"/>
                <a:cs typeface="Times New Roman" pitchFamily="18" charset="0"/>
              </a:rPr>
              <a:t>suối</a:t>
            </a:r>
            <a:r>
              <a:rPr lang="en-US" sz="2400" dirty="0">
                <a:solidFill>
                  <a:srgbClr val="3333FF"/>
                </a:solidFill>
                <a:latin typeface="Times New Roman" pitchFamily="18" charset="0"/>
                <a:cs typeface="Times New Roman" pitchFamily="18" charset="0"/>
              </a:rPr>
              <a:t> hay </a:t>
            </a:r>
            <a:r>
              <a:rPr lang="en-US" sz="2400" dirty="0" err="1">
                <a:solidFill>
                  <a:srgbClr val="3333FF"/>
                </a:solidFill>
                <a:latin typeface="Times New Roman" pitchFamily="18" charset="0"/>
                <a:cs typeface="Times New Roman" pitchFamily="18" charset="0"/>
              </a:rPr>
              <a:t>một</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hồ</a:t>
            </a:r>
            <a:r>
              <a:rPr lang="en-US" sz="2400" dirty="0">
                <a:solidFill>
                  <a:srgbClr val="3333FF"/>
                </a:solidFill>
                <a:latin typeface="Times New Roman" pitchFamily="18" charset="0"/>
                <a:cs typeface="Times New Roman" pitchFamily="18" charset="0"/>
              </a:rPr>
              <a:t> </a:t>
            </a:r>
            <a:r>
              <a:rPr lang="en-US" sz="2400" dirty="0" err="1">
                <a:solidFill>
                  <a:srgbClr val="3333FF"/>
                </a:solidFill>
                <a:latin typeface="Times New Roman" pitchFamily="18" charset="0"/>
                <a:cs typeface="Times New Roman" pitchFamily="18" charset="0"/>
              </a:rPr>
              <a:t>nước</a:t>
            </a:r>
            <a:r>
              <a:rPr lang="en-US" sz="2400" dirty="0">
                <a:solidFill>
                  <a:srgbClr val="3333FF"/>
                </a:solidFill>
                <a:latin typeface="Times New Roman" pitchFamily="18" charset="0"/>
                <a:cs typeface="Times New Roman" pitchFamily="18" charset="0"/>
              </a:rPr>
              <a:t>).</a:t>
            </a:r>
          </a:p>
        </p:txBody>
      </p:sp>
      <p:pic>
        <p:nvPicPr>
          <p:cNvPr id="210948" name="Picture 4" descr="imagesCANF9U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613079"/>
            <a:ext cx="8134350" cy="4403725"/>
          </a:xfrm>
          <a:prstGeom prst="rect">
            <a:avLst/>
          </a:prstGeom>
          <a:noFill/>
          <a:ln w="12700">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210949" name="Line 5"/>
          <p:cNvSpPr>
            <a:spLocks noChangeShapeType="1"/>
          </p:cNvSpPr>
          <p:nvPr/>
        </p:nvSpPr>
        <p:spPr bwMode="auto">
          <a:xfrm>
            <a:off x="6270171" y="816429"/>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50" name="Line 6"/>
          <p:cNvSpPr>
            <a:spLocks noChangeShapeType="1"/>
          </p:cNvSpPr>
          <p:nvPr/>
        </p:nvSpPr>
        <p:spPr bwMode="auto">
          <a:xfrm>
            <a:off x="2971800" y="838200"/>
            <a:ext cx="10048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5"/>
          <p:cNvSpPr>
            <a:spLocks noChangeShapeType="1"/>
          </p:cNvSpPr>
          <p:nvPr/>
        </p:nvSpPr>
        <p:spPr bwMode="auto">
          <a:xfrm>
            <a:off x="419100" y="1219200"/>
            <a:ext cx="33909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7" descr="TB (1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9793" y="1613079"/>
            <a:ext cx="8420100" cy="4503737"/>
          </a:xfrm>
          <a:prstGeom prst="rect">
            <a:avLst/>
          </a:prstGeom>
          <a:noFill/>
          <a:ln w="12700">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D:\ho-nuoc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93" y="1613079"/>
            <a:ext cx="8420100" cy="45037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Hồ Hoàn Kiế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93" y="1613079"/>
            <a:ext cx="8420100" cy="450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1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fade">
                                      <p:cBhvr>
                                        <p:cTn id="7" dur="2000"/>
                                        <p:tgtEl>
                                          <p:spTgt spid="210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10950"/>
                                        </p:tgtEl>
                                        <p:attrNameLst>
                                          <p:attrName>style.visibility</p:attrName>
                                        </p:attrNameLst>
                                      </p:cBhvr>
                                      <p:to>
                                        <p:strVal val="visible"/>
                                      </p:to>
                                    </p:set>
                                    <p:anim from="(-#ppt_w/2)" to="(#ppt_x)" calcmode="lin" valueType="num">
                                      <p:cBhvr>
                                        <p:cTn id="12" dur="600" fill="hold">
                                          <p:stCondLst>
                                            <p:cond delay="0"/>
                                          </p:stCondLst>
                                        </p:cTn>
                                        <p:tgtEl>
                                          <p:spTgt spid="210950"/>
                                        </p:tgtEl>
                                        <p:attrNameLst>
                                          <p:attrName>ppt_x</p:attrName>
                                        </p:attrNameLst>
                                      </p:cBhvr>
                                    </p:anim>
                                    <p:anim from="0" to="-1.0" calcmode="lin" valueType="num">
                                      <p:cBhvr>
                                        <p:cTn id="13" dur="200" decel="50000" autoRev="1" fill="hold">
                                          <p:stCondLst>
                                            <p:cond delay="600"/>
                                          </p:stCondLst>
                                        </p:cTn>
                                        <p:tgtEl>
                                          <p:spTgt spid="210950"/>
                                        </p:tgtEl>
                                        <p:attrNameLst>
                                          <p:attrName>xshear</p:attrName>
                                        </p:attrNameLst>
                                      </p:cBhvr>
                                    </p:anim>
                                    <p:animScale>
                                      <p:cBhvr>
                                        <p:cTn id="14" dur="200" decel="100000" autoRev="1" fill="hold">
                                          <p:stCondLst>
                                            <p:cond delay="600"/>
                                          </p:stCondLst>
                                        </p:cTn>
                                        <p:tgtEl>
                                          <p:spTgt spid="210950"/>
                                        </p:tgtEl>
                                      </p:cBhvr>
                                      <p:from x="100000" y="100000"/>
                                      <p:to x="80000" y="100000"/>
                                    </p:animScale>
                                    <p:anim by="(#ppt_h/3+#ppt_w*0.1)" calcmode="lin" valueType="num">
                                      <p:cBhvr additive="sum">
                                        <p:cTn id="15" dur="200" decel="100000" autoRev="1" fill="hold">
                                          <p:stCondLst>
                                            <p:cond delay="600"/>
                                          </p:stCondLst>
                                        </p:cTn>
                                        <p:tgtEl>
                                          <p:spTgt spid="210950"/>
                                        </p:tgtEl>
                                        <p:attrNameLst>
                                          <p:attrName>ppt_x</p:attrName>
                                        </p:attrNameLst>
                                      </p:cBhvr>
                                    </p:anim>
                                  </p:childTnLst>
                                </p:cTn>
                              </p:par>
                              <p:par>
                                <p:cTn id="16" presetID="34" presetClass="entr" presetSubtype="0" fill="hold" grpId="0" nodeType="withEffect">
                                  <p:stCondLst>
                                    <p:cond delay="0"/>
                                  </p:stCondLst>
                                  <p:childTnLst>
                                    <p:set>
                                      <p:cBhvr>
                                        <p:cTn id="17" dur="1" fill="hold">
                                          <p:stCondLst>
                                            <p:cond delay="0"/>
                                          </p:stCondLst>
                                        </p:cTn>
                                        <p:tgtEl>
                                          <p:spTgt spid="210949"/>
                                        </p:tgtEl>
                                        <p:attrNameLst>
                                          <p:attrName>style.visibility</p:attrName>
                                        </p:attrNameLst>
                                      </p:cBhvr>
                                      <p:to>
                                        <p:strVal val="visible"/>
                                      </p:to>
                                    </p:set>
                                    <p:anim from="(-#ppt_w/2)" to="(#ppt_x)" calcmode="lin" valueType="num">
                                      <p:cBhvr>
                                        <p:cTn id="18" dur="600" fill="hold">
                                          <p:stCondLst>
                                            <p:cond delay="0"/>
                                          </p:stCondLst>
                                        </p:cTn>
                                        <p:tgtEl>
                                          <p:spTgt spid="210949"/>
                                        </p:tgtEl>
                                        <p:attrNameLst>
                                          <p:attrName>ppt_x</p:attrName>
                                        </p:attrNameLst>
                                      </p:cBhvr>
                                    </p:anim>
                                    <p:anim from="0" to="-1.0" calcmode="lin" valueType="num">
                                      <p:cBhvr>
                                        <p:cTn id="19" dur="200" decel="50000" autoRev="1" fill="hold">
                                          <p:stCondLst>
                                            <p:cond delay="600"/>
                                          </p:stCondLst>
                                        </p:cTn>
                                        <p:tgtEl>
                                          <p:spTgt spid="210949"/>
                                        </p:tgtEl>
                                        <p:attrNameLst>
                                          <p:attrName>xshear</p:attrName>
                                        </p:attrNameLst>
                                      </p:cBhvr>
                                    </p:anim>
                                    <p:animScale>
                                      <p:cBhvr>
                                        <p:cTn id="20" dur="200" decel="100000" autoRev="1" fill="hold">
                                          <p:stCondLst>
                                            <p:cond delay="600"/>
                                          </p:stCondLst>
                                        </p:cTn>
                                        <p:tgtEl>
                                          <p:spTgt spid="210949"/>
                                        </p:tgtEl>
                                      </p:cBhvr>
                                      <p:from x="100000" y="100000"/>
                                      <p:to x="80000" y="100000"/>
                                    </p:animScale>
                                    <p:anim by="(#ppt_h/3+#ppt_w*0.1)" calcmode="lin" valueType="num">
                                      <p:cBhvr additive="sum">
                                        <p:cTn id="21" dur="200" decel="100000" autoRev="1" fill="hold">
                                          <p:stCondLst>
                                            <p:cond delay="600"/>
                                          </p:stCondLst>
                                        </p:cTn>
                                        <p:tgtEl>
                                          <p:spTgt spid="210949"/>
                                        </p:tgtEl>
                                        <p:attrNameLst>
                                          <p:attrName>ppt_x</p:attrName>
                                        </p:attrNameLst>
                                      </p:cBhvr>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10948"/>
                                        </p:tgtEl>
                                        <p:attrNameLst>
                                          <p:attrName>style.visibility</p:attrName>
                                        </p:attrNameLst>
                                      </p:cBhvr>
                                      <p:to>
                                        <p:strVal val="visible"/>
                                      </p:to>
                                    </p:set>
                                    <p:animEffect transition="in" filter="circle(in)">
                                      <p:cBhvr>
                                        <p:cTn id="31" dur="2000"/>
                                        <p:tgtEl>
                                          <p:spTgt spid="21094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barn(inVertical)">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circle(in)">
                                      <p:cBhvr>
                                        <p:cTn id="4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9" grpId="0" animBg="1"/>
      <p:bldP spid="21095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09600" y="150813"/>
            <a:ext cx="800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b="1" u="sng">
                <a:solidFill>
                  <a:srgbClr val="FF0000"/>
                </a:solidFill>
                <a:latin typeface="Arial" pitchFamily="34" charset="0"/>
              </a:rPr>
              <a:t>I.</a:t>
            </a:r>
            <a:r>
              <a:rPr lang="en-US" u="sng">
                <a:solidFill>
                  <a:srgbClr val="FF0000"/>
                </a:solidFill>
                <a:latin typeface="Arial" pitchFamily="34" charset="0"/>
              </a:rPr>
              <a:t> </a:t>
            </a:r>
            <a:r>
              <a:rPr lang="en-US" b="1" u="sng">
                <a:solidFill>
                  <a:srgbClr val="FF0000"/>
                </a:solidFill>
                <a:latin typeface="Arial" pitchFamily="34" charset="0"/>
              </a:rPr>
              <a:t>Mở bài:</a:t>
            </a:r>
            <a:r>
              <a:rPr lang="en-US" u="sng">
                <a:solidFill>
                  <a:srgbClr val="FF0000"/>
                </a:solidFill>
                <a:latin typeface="Arial" pitchFamily="34" charset="0"/>
              </a:rPr>
              <a:t/>
            </a:r>
            <a:br>
              <a:rPr lang="en-US" u="sng">
                <a:solidFill>
                  <a:srgbClr val="FF0000"/>
                </a:solidFill>
                <a:latin typeface="Arial" pitchFamily="34" charset="0"/>
              </a:rPr>
            </a:br>
            <a:r>
              <a:rPr lang="en-US" sz="2800">
                <a:latin typeface="Arial" pitchFamily="34" charset="0"/>
              </a:rPr>
              <a:t>- Giới thiệu cảnh sông nước (một dòng sông, một con suối) cần tả.</a:t>
            </a:r>
            <a:br>
              <a:rPr lang="en-US" sz="2800">
                <a:latin typeface="Arial" pitchFamily="34" charset="0"/>
              </a:rPr>
            </a:br>
            <a:r>
              <a:rPr lang="en-US" sz="2800">
                <a:latin typeface="Arial" pitchFamily="34" charset="0"/>
              </a:rPr>
              <a:t>-  Ở đâu?</a:t>
            </a:r>
            <a:r>
              <a:rPr lang="en-US">
                <a:solidFill>
                  <a:srgbClr val="FF0000"/>
                </a:solidFill>
                <a:latin typeface="Arial" pitchFamily="34" charset="0"/>
              </a:rPr>
              <a:t> </a:t>
            </a:r>
          </a:p>
        </p:txBody>
      </p:sp>
      <p:sp>
        <p:nvSpPr>
          <p:cNvPr id="214019" name="Rectangle 3"/>
          <p:cNvSpPr>
            <a:spLocks noChangeArrowheads="1"/>
          </p:cNvSpPr>
          <p:nvPr/>
        </p:nvSpPr>
        <p:spPr bwMode="auto">
          <a:xfrm>
            <a:off x="533400" y="1860550"/>
            <a:ext cx="7924800"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pPr>
            <a:r>
              <a:rPr lang="en-US" b="1" u="sng">
                <a:solidFill>
                  <a:srgbClr val="FF0000"/>
                </a:solidFill>
                <a:latin typeface="Arial" pitchFamily="34" charset="0"/>
              </a:rPr>
              <a:t>II. Thân bài:</a:t>
            </a:r>
            <a:br>
              <a:rPr lang="en-US" b="1" u="sng">
                <a:solidFill>
                  <a:srgbClr val="FF0000"/>
                </a:solidFill>
                <a:latin typeface="Arial" pitchFamily="34" charset="0"/>
              </a:rPr>
            </a:br>
            <a:r>
              <a:rPr lang="en-US" sz="2800" b="1" i="1">
                <a:latin typeface="Arial" pitchFamily="34" charset="0"/>
              </a:rPr>
              <a:t>* Tả bao quát: </a:t>
            </a:r>
            <a:r>
              <a:rPr lang="en-US" sz="2800" b="1">
                <a:latin typeface="Arial" pitchFamily="34" charset="0"/>
              </a:rPr>
              <a:t/>
            </a:r>
            <a:br>
              <a:rPr lang="en-US" sz="2800" b="1">
                <a:latin typeface="Arial" pitchFamily="34" charset="0"/>
              </a:rPr>
            </a:br>
            <a:r>
              <a:rPr lang="en-US" sz="2800">
                <a:latin typeface="Arial" pitchFamily="34" charset="0"/>
              </a:rPr>
              <a:t>Nhìn từ xa ( dòng sông hoặc một con suối) trông như thế nào?</a:t>
            </a:r>
            <a:br>
              <a:rPr lang="en-US" sz="2800">
                <a:latin typeface="Arial" pitchFamily="34" charset="0"/>
              </a:rPr>
            </a:br>
            <a:r>
              <a:rPr lang="en-US" sz="2800" b="1" i="1">
                <a:latin typeface="Arial" pitchFamily="34" charset="0"/>
              </a:rPr>
              <a:t>* Tả chi tiết:</a:t>
            </a:r>
            <a:r>
              <a:rPr lang="en-US" sz="2800">
                <a:latin typeface="Arial" pitchFamily="34" charset="0"/>
              </a:rPr>
              <a:t> </a:t>
            </a:r>
            <a:br>
              <a:rPr lang="en-US" sz="2800">
                <a:latin typeface="Arial" pitchFamily="34" charset="0"/>
              </a:rPr>
            </a:br>
            <a:r>
              <a:rPr lang="en-US" sz="2800">
                <a:latin typeface="Arial" pitchFamily="34" charset="0"/>
              </a:rPr>
              <a:t>- Hình dáng: (dài, uốn khúc, thẳng tắp,...)</a:t>
            </a:r>
            <a:br>
              <a:rPr lang="en-US" sz="2800">
                <a:latin typeface="Arial" pitchFamily="34" charset="0"/>
              </a:rPr>
            </a:br>
            <a:r>
              <a:rPr lang="en-US" sz="2800">
                <a:latin typeface="Arial" pitchFamily="34" charset="0"/>
              </a:rPr>
              <a:t>- Màu sắc: (sông: màu đỏ nặng phù sa, màu sắc thay đổi theo sắc mây trời)</a:t>
            </a:r>
          </a:p>
          <a:p>
            <a:pPr algn="l">
              <a:lnSpc>
                <a:spcPct val="80000"/>
              </a:lnSpc>
              <a:spcBef>
                <a:spcPct val="20000"/>
              </a:spcBef>
            </a:pPr>
            <a:r>
              <a:rPr lang="en-US" sz="2800">
                <a:latin typeface="Arial" pitchFamily="34" charset="0"/>
              </a:rPr>
              <a:t>- Cảnh hai bên bờ sông (nh</a:t>
            </a:r>
            <a:r>
              <a:rPr lang="en-US">
                <a:latin typeface="Arial" pitchFamily="34" charset="0"/>
              </a:rPr>
              <a:t>ữ</a:t>
            </a:r>
            <a:r>
              <a:rPr lang="en-US" sz="2800">
                <a:latin typeface="Arial" pitchFamily="34" charset="0"/>
              </a:rPr>
              <a:t>ng lũy tre xanh, nhà cửa ven sông)</a:t>
            </a:r>
          </a:p>
          <a:p>
            <a:pPr algn="l">
              <a:lnSpc>
                <a:spcPct val="80000"/>
              </a:lnSpc>
              <a:spcBef>
                <a:spcPct val="20000"/>
              </a:spcBef>
            </a:pPr>
            <a:r>
              <a:rPr lang="en-US" sz="2800">
                <a:latin typeface="Arial" pitchFamily="34" charset="0"/>
              </a:rPr>
              <a:t>- Hoạt động của con người trên dòng sông,….</a:t>
            </a:r>
          </a:p>
        </p:txBody>
      </p:sp>
      <p:sp>
        <p:nvSpPr>
          <p:cNvPr id="214020" name="Text Box 4"/>
          <p:cNvSpPr txBox="1">
            <a:spLocks noChangeArrowheads="1"/>
          </p:cNvSpPr>
          <p:nvPr/>
        </p:nvSpPr>
        <p:spPr bwMode="auto">
          <a:xfrm>
            <a:off x="533400" y="4897438"/>
            <a:ext cx="662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vi-VN" sz="1800">
              <a:latin typeface="Arial" pitchFamily="34" charset="0"/>
              <a:cs typeface="Arial" pitchFamily="34" charset="0"/>
            </a:endParaRPr>
          </a:p>
        </p:txBody>
      </p:sp>
      <p:sp>
        <p:nvSpPr>
          <p:cNvPr id="214021" name="Text Box 5"/>
          <p:cNvSpPr txBox="1">
            <a:spLocks noChangeArrowheads="1"/>
          </p:cNvSpPr>
          <p:nvPr/>
        </p:nvSpPr>
        <p:spPr bwMode="auto">
          <a:xfrm>
            <a:off x="685800" y="5867400"/>
            <a:ext cx="46482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pPr>
            <a:r>
              <a:rPr lang="en-US" b="1" u="sng">
                <a:solidFill>
                  <a:srgbClr val="FF0000"/>
                </a:solidFill>
                <a:latin typeface="Arial" pitchFamily="34" charset="0"/>
                <a:cs typeface="Arial" pitchFamily="34" charset="0"/>
              </a:rPr>
              <a:t>III. Kết bài:</a:t>
            </a:r>
            <a:r>
              <a:rPr lang="en-US" u="sng">
                <a:solidFill>
                  <a:srgbClr val="FF0000"/>
                </a:solidFill>
                <a:latin typeface="Arial" pitchFamily="34" charset="0"/>
                <a:cs typeface="Arial" pitchFamily="34" charset="0"/>
              </a:rPr>
              <a:t/>
            </a:r>
            <a:br>
              <a:rPr lang="en-US" u="sng">
                <a:solidFill>
                  <a:srgbClr val="FF0000"/>
                </a:solidFill>
                <a:latin typeface="Arial" pitchFamily="34" charset="0"/>
                <a:cs typeface="Arial" pitchFamily="34" charset="0"/>
              </a:rPr>
            </a:br>
            <a:r>
              <a:rPr lang="en-US" sz="2800">
                <a:latin typeface="Arial" pitchFamily="34" charset="0"/>
                <a:cs typeface="Arial" pitchFamily="34" charset="0"/>
              </a:rPr>
              <a:t>Cảm nghĩ về dòng sông.</a:t>
            </a:r>
            <a:endParaRPr lang="en-US" sz="2000">
              <a:latin typeface="Arial" pitchFamily="34" charset="0"/>
              <a:cs typeface="Arial" pitchFamily="34" charset="0"/>
            </a:endParaRPr>
          </a:p>
        </p:txBody>
      </p:sp>
    </p:spTree>
    <p:extLst>
      <p:ext uri="{BB962C8B-B14F-4D97-AF65-F5344CB8AC3E}">
        <p14:creationId xmlns:p14="http://schemas.microsoft.com/office/powerpoint/2010/main" val="139514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box(in)">
                                      <p:cBhvr>
                                        <p:cTn id="7" dur="500"/>
                                        <p:tgtEl>
                                          <p:spTgt spid="21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4019"/>
                                        </p:tgtEl>
                                        <p:attrNameLst>
                                          <p:attrName>style.visibility</p:attrName>
                                        </p:attrNameLst>
                                      </p:cBhvr>
                                      <p:to>
                                        <p:strVal val="visible"/>
                                      </p:to>
                                    </p:set>
                                    <p:animEffect transition="in" filter="blinds(horizontal)">
                                      <p:cBhvr>
                                        <p:cTn id="12" dur="500"/>
                                        <p:tgtEl>
                                          <p:spTgt spid="214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4021"/>
                                        </p:tgtEl>
                                        <p:attrNameLst>
                                          <p:attrName>style.visibility</p:attrName>
                                        </p:attrNameLst>
                                      </p:cBhvr>
                                      <p:to>
                                        <p:strVal val="visible"/>
                                      </p:to>
                                    </p:set>
                                    <p:animEffect transition="in" filter="blinds(horizontal)">
                                      <p:cBhvr>
                                        <p:cTn id="17"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p:bldP spid="2140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962400" y="174625"/>
            <a:ext cx="1828800" cy="609600"/>
          </a:xfrm>
        </p:spPr>
        <p:txBody>
          <a:bodyPr/>
          <a:lstStyle/>
          <a:p>
            <a:r>
              <a:rPr lang="en-US" sz="2800" b="1" dirty="0" smtClean="0">
                <a:solidFill>
                  <a:srgbClr val="3333CC"/>
                </a:solidFill>
              </a:rPr>
              <a:t>DÀN Ý:</a:t>
            </a:r>
            <a:endParaRPr lang="en-US" sz="2800" b="1" dirty="0">
              <a:solidFill>
                <a:srgbClr val="3333CC"/>
              </a:solidFill>
            </a:endParaRPr>
          </a:p>
        </p:txBody>
      </p:sp>
      <p:sp>
        <p:nvSpPr>
          <p:cNvPr id="216067" name="Rectangle 3"/>
          <p:cNvSpPr>
            <a:spLocks noGrp="1" noChangeArrowheads="1"/>
          </p:cNvSpPr>
          <p:nvPr>
            <p:ph type="body" idx="1"/>
          </p:nvPr>
        </p:nvSpPr>
        <p:spPr>
          <a:xfrm>
            <a:off x="142875" y="685800"/>
            <a:ext cx="8915400" cy="5715000"/>
          </a:xfrm>
          <a:gradFill rotWithShape="1">
            <a:gsLst>
              <a:gs pos="0">
                <a:srgbClr val="FFCC99">
                  <a:gamma/>
                  <a:tint val="0"/>
                  <a:invGamma/>
                </a:srgbClr>
              </a:gs>
              <a:gs pos="100000">
                <a:srgbClr val="FFCC99"/>
              </a:gs>
            </a:gsLst>
            <a:lin ang="5400000" scaled="1"/>
          </a:gradFill>
          <a:ln w="38100" cmpd="dbl">
            <a:solidFill>
              <a:srgbClr val="0000FF"/>
            </a:solidFill>
            <a:miter lim="800000"/>
            <a:headEnd/>
            <a:tailEnd/>
          </a:ln>
        </p:spPr>
        <p:txBody>
          <a:bodyPr/>
          <a:lstStyle/>
          <a:p>
            <a:pPr marL="609600" indent="-609600">
              <a:buFontTx/>
              <a:buAutoNum type="arabicPeriod"/>
            </a:pPr>
            <a:r>
              <a:rPr lang="en-US" sz="2800" b="1">
                <a:solidFill>
                  <a:srgbClr val="FF0000"/>
                </a:solidFill>
              </a:rPr>
              <a:t>MỞ BÀI</a:t>
            </a:r>
            <a:r>
              <a:rPr lang="en-US" sz="2800">
                <a:solidFill>
                  <a:srgbClr val="FF0000"/>
                </a:solidFill>
              </a:rPr>
              <a:t> :</a:t>
            </a:r>
            <a:r>
              <a:rPr lang="en-US" sz="2800"/>
              <a:t> </a:t>
            </a:r>
          </a:p>
          <a:p>
            <a:pPr marL="609600" indent="-609600">
              <a:buFontTx/>
              <a:buNone/>
            </a:pPr>
            <a:r>
              <a:rPr lang="en-US" sz="2800"/>
              <a:t>	Dòng sông ……. hiền hòa gắn liền với tuổi thơ của em.</a:t>
            </a:r>
          </a:p>
          <a:p>
            <a:pPr marL="609600" indent="-609600">
              <a:buFontTx/>
              <a:buNone/>
            </a:pPr>
            <a:r>
              <a:rPr lang="en-US" sz="2800">
                <a:solidFill>
                  <a:srgbClr val="FF0000"/>
                </a:solidFill>
              </a:rPr>
              <a:t>2</a:t>
            </a:r>
            <a:r>
              <a:rPr lang="en-US" sz="2800"/>
              <a:t>. </a:t>
            </a:r>
            <a:r>
              <a:rPr lang="en-US" sz="2800" b="1">
                <a:solidFill>
                  <a:srgbClr val="FF0000"/>
                </a:solidFill>
              </a:rPr>
              <a:t>THÂN BÀI</a:t>
            </a:r>
            <a:r>
              <a:rPr lang="en-US" sz="2800">
                <a:solidFill>
                  <a:srgbClr val="FF0000"/>
                </a:solidFill>
              </a:rPr>
              <a:t>: </a:t>
            </a:r>
          </a:p>
          <a:p>
            <a:pPr marL="609600" indent="-609600">
              <a:buFontTx/>
              <a:buNone/>
            </a:pPr>
            <a:r>
              <a:rPr lang="en-US" sz="2800">
                <a:solidFill>
                  <a:srgbClr val="FF0000"/>
                </a:solidFill>
              </a:rPr>
              <a:t>      </a:t>
            </a:r>
            <a:r>
              <a:rPr lang="en-US" sz="2800"/>
              <a:t>-</a:t>
            </a:r>
            <a:r>
              <a:rPr lang="en-US" sz="2800">
                <a:solidFill>
                  <a:srgbClr val="FF0000"/>
                </a:solidFill>
              </a:rPr>
              <a:t> </a:t>
            </a:r>
            <a:r>
              <a:rPr lang="en-US" sz="2800"/>
              <a:t>Dòng sông uốn lượn như ………….</a:t>
            </a:r>
            <a:r>
              <a:rPr lang="en-US" sz="2800">
                <a:solidFill>
                  <a:srgbClr val="FF0000"/>
                </a:solidFill>
              </a:rPr>
              <a:t> </a:t>
            </a:r>
          </a:p>
          <a:p>
            <a:pPr marL="609600" indent="-609600">
              <a:buFontTx/>
              <a:buNone/>
            </a:pPr>
            <a:r>
              <a:rPr lang="en-US" sz="2800"/>
              <a:t>   	- Mặt sông, khi có gió nhẹ…….., khi mùa mưa lũ….. </a:t>
            </a:r>
          </a:p>
          <a:p>
            <a:pPr marL="609600" indent="-609600">
              <a:buFontTx/>
              <a:buNone/>
            </a:pPr>
            <a:r>
              <a:rPr lang="en-US" sz="2800"/>
              <a:t>	- Hai bờ sông: bãi cát….., ………,…………….</a:t>
            </a:r>
          </a:p>
          <a:p>
            <a:pPr marL="609600" indent="-609600">
              <a:buFontTx/>
              <a:buNone/>
            </a:pPr>
            <a:r>
              <a:rPr lang="en-US" sz="2800"/>
              <a:t>	- Con sông gắn bó với đời sống của nhân dân.</a:t>
            </a:r>
          </a:p>
          <a:p>
            <a:pPr marL="609600" indent="-609600">
              <a:buFontTx/>
              <a:buNone/>
            </a:pPr>
            <a:r>
              <a:rPr lang="en-US" sz="2800"/>
              <a:t> </a:t>
            </a:r>
            <a:r>
              <a:rPr lang="en-US" sz="2800">
                <a:solidFill>
                  <a:srgbClr val="FF0000"/>
                </a:solidFill>
              </a:rPr>
              <a:t>3.</a:t>
            </a:r>
            <a:r>
              <a:rPr lang="en-US" sz="2800"/>
              <a:t> </a:t>
            </a:r>
            <a:r>
              <a:rPr lang="en-US" sz="2800" b="1">
                <a:solidFill>
                  <a:srgbClr val="FF0000"/>
                </a:solidFill>
              </a:rPr>
              <a:t>KẾT BÀI</a:t>
            </a:r>
            <a:r>
              <a:rPr lang="en-US" sz="2800">
                <a:solidFill>
                  <a:srgbClr val="FF0000"/>
                </a:solidFill>
              </a:rPr>
              <a:t> : </a:t>
            </a:r>
          </a:p>
          <a:p>
            <a:pPr marL="609600" indent="-609600">
              <a:buFontTx/>
              <a:buNone/>
            </a:pPr>
            <a:r>
              <a:rPr lang="en-US" sz="2800"/>
              <a:t>	Em thích dòng sông ……. quê em.</a:t>
            </a:r>
          </a:p>
        </p:txBody>
      </p:sp>
    </p:spTree>
    <p:extLst>
      <p:ext uri="{BB962C8B-B14F-4D97-AF65-F5344CB8AC3E}">
        <p14:creationId xmlns:p14="http://schemas.microsoft.com/office/powerpoint/2010/main" val="179050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p>
        </p:txBody>
      </p:sp>
      <p:sp>
        <p:nvSpPr>
          <p:cNvPr id="7" name="TextBox 6"/>
          <p:cNvSpPr txBox="1"/>
          <p:nvPr/>
        </p:nvSpPr>
        <p:spPr>
          <a:xfrm>
            <a:off x="304800" y="381000"/>
            <a:ext cx="8001000" cy="584775"/>
          </a:xfrm>
          <a:prstGeom prst="rect">
            <a:avLst/>
          </a:prstGeom>
          <a:noFill/>
        </p:spPr>
        <p:txBody>
          <a:bodyPr wrap="square" rtlCol="0">
            <a:spAutoFit/>
          </a:bodyPr>
          <a:lstStyle/>
          <a:p>
            <a:r>
              <a:rPr lang="en-US" sz="3200" b="1" dirty="0" smtClean="0">
                <a:solidFill>
                  <a:srgbClr val="FF0000"/>
                </a:solidFill>
              </a:rPr>
              <a:t>B. </a:t>
            </a:r>
            <a:r>
              <a:rPr lang="en-US" sz="3200" b="1" dirty="0" err="1" smtClean="0">
                <a:solidFill>
                  <a:srgbClr val="FF0000"/>
                </a:solidFill>
              </a:rPr>
              <a:t>Hoạt</a:t>
            </a:r>
            <a:r>
              <a:rPr lang="en-US" sz="3200" b="1" dirty="0" smtClean="0">
                <a:solidFill>
                  <a:srgbClr val="FF0000"/>
                </a:solidFill>
              </a:rPr>
              <a:t> </a:t>
            </a:r>
            <a:r>
              <a:rPr lang="en-US" sz="3200" b="1" dirty="0" err="1" smtClean="0">
                <a:solidFill>
                  <a:srgbClr val="FF0000"/>
                </a:solidFill>
              </a:rPr>
              <a:t>động</a:t>
            </a:r>
            <a:r>
              <a:rPr lang="en-US" sz="3200" b="1" dirty="0" smtClean="0">
                <a:solidFill>
                  <a:srgbClr val="FF0000"/>
                </a:solidFill>
              </a:rPr>
              <a:t> </a:t>
            </a:r>
            <a:r>
              <a:rPr lang="en-US" sz="3200" b="1" dirty="0" err="1" smtClean="0">
                <a:solidFill>
                  <a:srgbClr val="FF0000"/>
                </a:solidFill>
              </a:rPr>
              <a:t>thực</a:t>
            </a:r>
            <a:r>
              <a:rPr lang="en-US" sz="3200" b="1" dirty="0" smtClean="0">
                <a:solidFill>
                  <a:srgbClr val="FF0000"/>
                </a:solidFill>
              </a:rPr>
              <a:t> </a:t>
            </a:r>
            <a:r>
              <a:rPr lang="en-US" sz="3200" b="1" dirty="0" err="1" smtClean="0">
                <a:solidFill>
                  <a:srgbClr val="FF0000"/>
                </a:solidFill>
              </a:rPr>
              <a:t>hành</a:t>
            </a:r>
            <a:endParaRPr lang="en-US" sz="3200" b="1" dirty="0">
              <a:solidFill>
                <a:srgbClr val="FF0000"/>
              </a:solidFill>
            </a:endParaRPr>
          </a:p>
        </p:txBody>
      </p:sp>
      <p:sp>
        <p:nvSpPr>
          <p:cNvPr id="8" name="TextBox 7"/>
          <p:cNvSpPr txBox="1"/>
          <p:nvPr/>
        </p:nvSpPr>
        <p:spPr>
          <a:xfrm>
            <a:off x="304800" y="1054387"/>
            <a:ext cx="8077200" cy="584775"/>
          </a:xfrm>
          <a:prstGeom prst="rect">
            <a:avLst/>
          </a:prstGeom>
          <a:noFill/>
        </p:spPr>
        <p:txBody>
          <a:bodyPr wrap="square" rtlCol="0">
            <a:spAutoFit/>
          </a:bodyPr>
          <a:lstStyle/>
          <a:p>
            <a:r>
              <a:rPr lang="en-US" sz="3200" b="1" dirty="0" smtClean="0"/>
              <a:t>1.</a:t>
            </a:r>
            <a:r>
              <a:rPr lang="vi-VN" sz="3200" b="1" dirty="0" smtClean="0"/>
              <a:t>Hãy nói những điều em biết về biển cả</a:t>
            </a:r>
            <a:endParaRPr lang="en-US" sz="3200" dirty="0"/>
          </a:p>
        </p:txBody>
      </p:sp>
      <p:pic>
        <p:nvPicPr>
          <p:cNvPr id="2" name="Picture 1"/>
          <p:cNvPicPr>
            <a:picLocks noChangeAspect="1"/>
          </p:cNvPicPr>
          <p:nvPr/>
        </p:nvPicPr>
        <p:blipFill>
          <a:blip r:embed="rId3"/>
          <a:stretch>
            <a:fillRect/>
          </a:stretch>
        </p:blipFill>
        <p:spPr>
          <a:xfrm>
            <a:off x="304801" y="1762410"/>
            <a:ext cx="40386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4"/>
          <a:stretch>
            <a:fillRect/>
          </a:stretch>
        </p:blipFill>
        <p:spPr>
          <a:xfrm>
            <a:off x="4648202" y="1762410"/>
            <a:ext cx="4003962"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675537042"/>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WordArt 8"/>
          <p:cNvSpPr>
            <a:spLocks noChangeArrowheads="1" noChangeShapeType="1" noTextEdit="1"/>
          </p:cNvSpPr>
          <p:nvPr/>
        </p:nvSpPr>
        <p:spPr bwMode="auto">
          <a:xfrm>
            <a:off x="251564" y="228600"/>
            <a:ext cx="2133600" cy="6858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Ví</a:t>
            </a:r>
            <a:r>
              <a:rPr lang="en-US" sz="3600" b="1" kern="10" dirty="0"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 </a:t>
            </a:r>
            <a:r>
              <a:rPr lang="en-US" sz="3600" b="1" kern="10" dirty="0" err="1"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dụ</a:t>
            </a:r>
            <a:r>
              <a:rPr lang="en-US" sz="3600" b="1" kern="10" dirty="0"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d</a:t>
            </a:r>
            <a:r>
              <a:rPr lang="en-US" sz="3600" b="1" kern="10" dirty="0" err="1"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àn</a:t>
            </a:r>
            <a:r>
              <a:rPr lang="en-US" sz="3600" b="1" kern="10" dirty="0" smtClean="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 </a:t>
            </a:r>
            <a:r>
              <a:rPr lang="en-US" sz="3600" b="1" kern="10" dirty="0">
                <a:ln w="12700">
                  <a:solidFill>
                    <a:srgbClr val="3333CC"/>
                  </a:solidFill>
                  <a:round/>
                  <a:headEnd/>
                  <a:tailEnd/>
                </a:ln>
                <a:solidFill>
                  <a:srgbClr val="FF0000">
                    <a:alpha val="50000"/>
                  </a:srgbClr>
                </a:solidFill>
                <a:effectLst>
                  <a:outerShdw dist="45791" dir="2021404" algn="ctr" rotWithShape="0">
                    <a:srgbClr val="9999FF"/>
                  </a:outerShdw>
                </a:effectLst>
                <a:latin typeface="Times New Roman"/>
                <a:cs typeface="Times New Roman"/>
              </a:rPr>
              <a:t>ý :</a:t>
            </a:r>
          </a:p>
        </p:txBody>
      </p:sp>
      <p:sp>
        <p:nvSpPr>
          <p:cNvPr id="21514" name="Text Box 10"/>
          <p:cNvSpPr txBox="1">
            <a:spLocks noChangeArrowheads="1"/>
          </p:cNvSpPr>
          <p:nvPr/>
        </p:nvSpPr>
        <p:spPr bwMode="auto">
          <a:xfrm>
            <a:off x="381000" y="1143000"/>
            <a:ext cx="8534400" cy="4893647"/>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u="sng" dirty="0" err="1">
                <a:solidFill>
                  <a:srgbClr val="0000CC"/>
                </a:solidFill>
                <a:latin typeface="Times New Roman" pitchFamily="18" charset="0"/>
                <a:cs typeface="Times New Roman" pitchFamily="18" charset="0"/>
              </a:rPr>
              <a:t>Mở</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b="1" dirty="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Sông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Hồng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mùa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hè</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thật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nhộn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nhịp</a:t>
            </a:r>
            <a:endParaRPr lang="en-US" sz="2400" b="1" dirty="0">
              <a:solidFill>
                <a:srgbClr val="0000CC"/>
              </a:solidFill>
              <a:latin typeface="Times New Roman" pitchFamily="18" charset="0"/>
              <a:cs typeface="Times New Roman" pitchFamily="18" charset="0"/>
            </a:endParaRPr>
          </a:p>
          <a:p>
            <a:pPr>
              <a:spcBef>
                <a:spcPct val="50000"/>
              </a:spcBef>
            </a:pPr>
            <a:r>
              <a:rPr lang="en-US" sz="2400" b="1" u="sng" dirty="0" err="1">
                <a:solidFill>
                  <a:srgbClr val="0000CC"/>
                </a:solidFill>
                <a:latin typeface="Times New Roman" pitchFamily="18" charset="0"/>
                <a:cs typeface="Times New Roman" pitchFamily="18" charset="0"/>
              </a:rPr>
              <a:t>Thân</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b="1" dirty="0">
                <a:solidFill>
                  <a:srgbClr val="0000CC"/>
                </a:solidFill>
                <a:latin typeface="Times New Roman" pitchFamily="18" charset="0"/>
                <a:cs typeface="Times New Roman" pitchFamily="18" charset="0"/>
              </a:rPr>
              <a:t> :   </a:t>
            </a:r>
            <a:endParaRPr lang="en-US" sz="2400" b="1" dirty="0" smtClean="0">
              <a:solidFill>
                <a:srgbClr val="0000CC"/>
              </a:solidFill>
              <a:latin typeface="Times New Roman" pitchFamily="18" charset="0"/>
              <a:cs typeface="Times New Roman" pitchFamily="18" charset="0"/>
            </a:endParaRPr>
          </a:p>
          <a:p>
            <a:pPr>
              <a:spcBef>
                <a:spcPct val="50000"/>
              </a:spcBef>
            </a:pPr>
            <a:r>
              <a:rPr lang="en-US" sz="2400"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Bầu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trời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cao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trong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xanh,gió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hiu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hiu</a:t>
            </a:r>
            <a:r>
              <a:rPr lang="en-US" sz="2400" b="1" dirty="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thổi</a:t>
            </a:r>
            <a:endParaRPr lang="en-US" sz="2400" b="1" dirty="0">
              <a:solidFill>
                <a:srgbClr val="0000CC"/>
              </a:solidFill>
              <a:latin typeface="Times New Roman" pitchFamily="18" charset="0"/>
              <a:cs typeface="Times New Roman" pitchFamily="18" charset="0"/>
            </a:endParaRPr>
          </a:p>
          <a:p>
            <a:pPr>
              <a:spcBef>
                <a:spcPct val="50000"/>
              </a:spcBef>
            </a:pPr>
            <a:r>
              <a:rPr lang="en-US" sz="2400"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Mặt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nước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lăn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tăn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gợn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sóng.Mặt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trời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toả</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ánh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nắng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rực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xuống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dòng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như</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ai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rát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bạc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Nước</a:t>
            </a:r>
            <a:r>
              <a:rPr lang="en-US" sz="2400" b="1" dirty="0" smtClean="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lóng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lánh,lung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đục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ngầu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đỏ</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nặng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phù</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sa</a:t>
            </a:r>
            <a:endParaRPr lang="en-US" sz="2400" b="1" dirty="0">
              <a:solidFill>
                <a:srgbClr val="0000CC"/>
              </a:solidFill>
              <a:latin typeface="Times New Roman" pitchFamily="18" charset="0"/>
              <a:cs typeface="Times New Roman" pitchFamily="18" charset="0"/>
            </a:endParaRPr>
          </a:p>
          <a:p>
            <a:pPr>
              <a:spcBef>
                <a:spcPct val="50000"/>
              </a:spcBef>
            </a:pPr>
            <a:r>
              <a:rPr lang="en-US" sz="2400"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Thuyền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bè</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tấp</a:t>
            </a:r>
            <a:r>
              <a:rPr lang="en-US" sz="2400" b="1" dirty="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nập</a:t>
            </a:r>
            <a:endParaRPr lang="en-US" sz="2400" b="1" dirty="0">
              <a:solidFill>
                <a:srgbClr val="0000CC"/>
              </a:solidFill>
              <a:latin typeface="Times New Roman" pitchFamily="18" charset="0"/>
              <a:cs typeface="Times New Roman" pitchFamily="18" charset="0"/>
            </a:endParaRPr>
          </a:p>
          <a:p>
            <a:pPr>
              <a:spcBef>
                <a:spcPct val="50000"/>
              </a:spcBef>
            </a:pPr>
            <a:r>
              <a:rPr lang="en-US" sz="2400" b="1" dirty="0" smtClean="0">
                <a:solidFill>
                  <a:srgbClr val="0000CC"/>
                </a:solidFill>
                <a:latin typeface="Times New Roman" pitchFamily="18" charset="0"/>
                <a:cs typeface="Times New Roman" pitchFamily="18" charset="0"/>
              </a:rPr>
              <a:t>       + </a:t>
            </a:r>
            <a:r>
              <a:rPr lang="en-US" sz="2400" b="1" dirty="0" err="1" smtClean="0">
                <a:solidFill>
                  <a:srgbClr val="0000CC"/>
                </a:solidFill>
                <a:latin typeface="Times New Roman" pitchFamily="18" charset="0"/>
                <a:cs typeface="Times New Roman" pitchFamily="18" charset="0"/>
              </a:rPr>
              <a:t>Hai</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bên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bờ</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là</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thành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phố</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rộn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rã</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bước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vào</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ngày</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mới</a:t>
            </a:r>
            <a:endParaRPr lang="en-US" sz="2400" b="1" dirty="0" smtClean="0">
              <a:solidFill>
                <a:srgbClr val="0000CC"/>
              </a:solidFill>
              <a:latin typeface="Times New Roman" pitchFamily="18" charset="0"/>
              <a:cs typeface="Times New Roman" pitchFamily="18" charset="0"/>
            </a:endParaRPr>
          </a:p>
          <a:p>
            <a:pPr>
              <a:spcBef>
                <a:spcPct val="50000"/>
              </a:spcBef>
            </a:pPr>
            <a:r>
              <a:rPr lang="en-US" sz="2400" b="1" u="sng" dirty="0" err="1" smtClean="0">
                <a:solidFill>
                  <a:srgbClr val="0000CC"/>
                </a:solidFill>
                <a:latin typeface="Times New Roman" pitchFamily="18" charset="0"/>
                <a:cs typeface="Times New Roman" pitchFamily="18" charset="0"/>
              </a:rPr>
              <a:t>Kết</a:t>
            </a:r>
            <a:r>
              <a:rPr lang="en-US" sz="2400" b="1" u="sng" dirty="0" smtClean="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b="1" dirty="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Sông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Hồng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bồi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đắp</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phù</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đồng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bằng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Bắc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Bộ</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luôn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xanh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tươi,màu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mỡ</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80344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500" fill="hold"/>
                                        <p:tgtEl>
                                          <p:spTgt spid="21512"/>
                                        </p:tgtEl>
                                        <p:attrNameLst>
                                          <p:attrName>ppt_w</p:attrName>
                                        </p:attrNameLst>
                                      </p:cBhvr>
                                      <p:tavLst>
                                        <p:tav tm="0">
                                          <p:val>
                                            <p:fltVal val="0"/>
                                          </p:val>
                                        </p:tav>
                                        <p:tav tm="100000">
                                          <p:val>
                                            <p:strVal val="#ppt_w"/>
                                          </p:val>
                                        </p:tav>
                                      </p:tavLst>
                                    </p:anim>
                                    <p:anim calcmode="lin" valueType="num">
                                      <p:cBhvr>
                                        <p:cTn id="8" dur="500" fill="hold"/>
                                        <p:tgtEl>
                                          <p:spTgt spid="21512"/>
                                        </p:tgtEl>
                                        <p:attrNameLst>
                                          <p:attrName>ppt_h</p:attrName>
                                        </p:attrNameLst>
                                      </p:cBhvr>
                                      <p:tavLst>
                                        <p:tav tm="0">
                                          <p:val>
                                            <p:fltVal val="0"/>
                                          </p:val>
                                        </p:tav>
                                        <p:tav tm="100000">
                                          <p:val>
                                            <p:strVal val="#ppt_h"/>
                                          </p:val>
                                        </p:tav>
                                      </p:tavLst>
                                    </p:anim>
                                    <p:animEffect transition="in" filter="fade">
                                      <p:cBhvr>
                                        <p:cTn id="9" dur="500"/>
                                        <p:tgtEl>
                                          <p:spTgt spid="215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14"/>
                                        </p:tgtEl>
                                        <p:attrNameLst>
                                          <p:attrName>style.visibility</p:attrName>
                                        </p:attrNameLst>
                                      </p:cBhvr>
                                      <p:to>
                                        <p:strVal val="visible"/>
                                      </p:to>
                                    </p:set>
                                    <p:anim calcmode="lin" valueType="num">
                                      <p:cBhvr>
                                        <p:cTn id="14" dur="500" fill="hold"/>
                                        <p:tgtEl>
                                          <p:spTgt spid="21514"/>
                                        </p:tgtEl>
                                        <p:attrNameLst>
                                          <p:attrName>ppt_w</p:attrName>
                                        </p:attrNameLst>
                                      </p:cBhvr>
                                      <p:tavLst>
                                        <p:tav tm="0">
                                          <p:val>
                                            <p:fltVal val="0"/>
                                          </p:val>
                                        </p:tav>
                                        <p:tav tm="100000">
                                          <p:val>
                                            <p:strVal val="#ppt_w"/>
                                          </p:val>
                                        </p:tav>
                                      </p:tavLst>
                                    </p:anim>
                                    <p:anim calcmode="lin" valueType="num">
                                      <p:cBhvr>
                                        <p:cTn id="15" dur="500" fill="hold"/>
                                        <p:tgtEl>
                                          <p:spTgt spid="21514"/>
                                        </p:tgtEl>
                                        <p:attrNameLst>
                                          <p:attrName>ppt_h</p:attrName>
                                        </p:attrNameLst>
                                      </p:cBhvr>
                                      <p:tavLst>
                                        <p:tav tm="0">
                                          <p:val>
                                            <p:fltVal val="0"/>
                                          </p:val>
                                        </p:tav>
                                        <p:tav tm="100000">
                                          <p:val>
                                            <p:strVal val="#ppt_h"/>
                                          </p:val>
                                        </p:tav>
                                      </p:tavLst>
                                    </p:anim>
                                    <p:animEffect transition="in" filter="fade">
                                      <p:cBhvr>
                                        <p:cTn id="16"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1"/>
          </p:nvPr>
        </p:nvSpPr>
        <p:spPr>
          <a:xfrm>
            <a:off x="685800" y="381000"/>
            <a:ext cx="8001000" cy="5745163"/>
          </a:xfrm>
        </p:spPr>
        <p:txBody>
          <a:bodyPr/>
          <a:lstStyle/>
          <a:p>
            <a:pPr marL="0" indent="0">
              <a:lnSpc>
                <a:spcPct val="8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 </a:t>
            </a:r>
          </a:p>
          <a:p>
            <a:pPr marL="0" indent="0">
              <a:lnSpc>
                <a:spcPct val="8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a:t>
            </a:r>
          </a:p>
          <a:p>
            <a:pPr marL="0" indent="0">
              <a:lnSpc>
                <a:spcPct val="80000"/>
              </a:lnSpc>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mềm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vắt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bờ</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hè</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bềnh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lim</a:t>
            </a:r>
            <a:r>
              <a:rPr lang="en-US" sz="2400" dirty="0">
                <a:latin typeface="Times New Roman" pitchFamily="18" charset="0"/>
                <a:cs typeface="Times New Roman" pitchFamily="18" charset="0"/>
              </a:rPr>
              <a:t> dim </a:t>
            </a:r>
            <a:r>
              <a:rPr lang="en-US" sz="2400" dirty="0" err="1">
                <a:latin typeface="Times New Roman" pitchFamily="18" charset="0"/>
                <a:cs typeface="Times New Roman" pitchFamily="18" charset="0"/>
              </a:rPr>
              <a:t>ngắm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90865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body" idx="1"/>
          </p:nvPr>
        </p:nvSpPr>
        <p:spPr>
          <a:xfrm>
            <a:off x="533400" y="304800"/>
            <a:ext cx="8153400" cy="5821363"/>
          </a:xfrm>
        </p:spPr>
        <p:txBody>
          <a:bodyPr/>
          <a:lstStyle/>
          <a:p>
            <a:pPr marL="0" indent="0">
              <a:lnSpc>
                <a:spcPct val="80000"/>
              </a:lnSpc>
              <a:buNone/>
            </a:pP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minh</a:t>
            </a:r>
            <a:endParaRPr lang="en-US" sz="2400" dirty="0">
              <a:latin typeface="Times New Roman" pitchFamily="18" charset="0"/>
              <a:cs typeface="Times New Roman" pitchFamily="18" charset="0"/>
            </a:endParaRPr>
          </a:p>
          <a:p>
            <a:pPr marL="0" indent="0">
              <a:lnSpc>
                <a:spcPct val="80000"/>
              </a:lnSpc>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hè</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bãi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minh.</a:t>
            </a:r>
            <a:endParaRPr lang="vi-VN" sz="2400" dirty="0">
              <a:latin typeface="Times New Roman" pitchFamily="18" charset="0"/>
              <a:cs typeface="Times New Roman" pitchFamily="18" charset="0"/>
            </a:endParaRPr>
          </a:p>
          <a:p>
            <a:pPr marL="0" indent="0">
              <a:lnSpc>
                <a:spcPct val="80000"/>
              </a:lnSpc>
              <a:buNone/>
            </a:pPr>
            <a:r>
              <a:rPr lang="vi-VN" sz="2400" dirty="0">
                <a:latin typeface="Times New Roman" pitchFamily="18" charset="0"/>
                <a:cs typeface="Times New Roman" pitchFamily="18" charset="0"/>
              </a:rPr>
              <a:t>       Trời còn sớm, se se lạnh, gió thoảng khẽ lay động hàng phi 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vi-VN" sz="2400" dirty="0">
                <a:latin typeface="Times New Roman" pitchFamily="18" charset="0"/>
                <a:cs typeface="Times New Roman" pitchFamily="18" charset="0"/>
              </a:rPr>
              <a:t> lộ những giọt sương đêm còn đọng lên kẽ lá. Phía trước em là cả một vùng trời nước mênh mông. Sau trận mưa dông ngày hôm qua, chân trời, ngấn bể sạch như một tấm kính lau hết mây hết bụi. Phóng tầm mắt ra xa, mặt biển mang trọn một màu lam biếc. Tiếng sóng biển rì rào như bài ca bất tận ca ngợi sự xinh đẹp, giàu có của thế giới đại dương. Những con sóng bạc đầu gối nhau đùa giỡn tạo nên những âm thanh, những khúc hát du dương. Mặt trời như một quả cầu lửa vĩ đại từ từ đội biển nhú </a:t>
            </a:r>
            <a:r>
              <a:rPr lang="en-US" sz="2400" dirty="0" err="1">
                <a:latin typeface="Times New Roman" pitchFamily="18" charset="0"/>
                <a:cs typeface="Times New Roman" pitchFamily="18" charset="0"/>
              </a:rPr>
              <a:t>dầ</a:t>
            </a:r>
            <a:r>
              <a:rPr lang="vi-VN" sz="2400" dirty="0">
                <a:latin typeface="Times New Roman" pitchFamily="18" charset="0"/>
                <a:cs typeface="Times New Roman" pitchFamily="18" charset="0"/>
              </a:rPr>
              <a:t>n lên.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75785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381000" y="457200"/>
            <a:ext cx="8458200" cy="5059363"/>
          </a:xfrm>
        </p:spPr>
        <p:txBody>
          <a:bodyPr>
            <a:normAutofit lnSpcReduction="10000"/>
          </a:bodyPr>
          <a:lstStyle/>
          <a:p>
            <a:pPr marL="0" indent="0">
              <a:lnSpc>
                <a:spcPct val="80000"/>
              </a:lnSpc>
              <a:buNone/>
            </a:pPr>
            <a:r>
              <a:rPr lang="en-US" sz="2400" dirty="0" smtClean="0">
                <a:latin typeface="+mj-lt"/>
              </a:rPr>
              <a:t>    </a:t>
            </a:r>
            <a:r>
              <a:rPr lang="vi-VN" sz="2400" dirty="0" smtClean="0">
                <a:latin typeface="+mj-lt"/>
              </a:rPr>
              <a:t>Đến </a:t>
            </a:r>
            <a:r>
              <a:rPr lang="vi-VN" sz="2400" dirty="0">
                <a:latin typeface="+mj-lt"/>
              </a:rPr>
              <a:t>lúc mặt trời thoát ra khỏi chân trời thì cũng là lúc nó nở một nụ cười rạng rỡ, tươi tắn, chào đón một ngày mới. Những tia nắng vàng được ban phát đi khắp nơi nơi. Nó tan chảy trên bờ cát trắng tô hồng những khuôn mặt rạng ngời. Nắng vỡ òa trong gió nâng cả bầu trời lên cao. Nắng nhảy nhót trên sóng nước hòa cùng bài ca bất tận của thiên nhiên. Bãi cát sau một đêm uống sương bây giờ trở nên ướt át màu nâu sẫm. Phải chăng vì lưu luyến những người con yêu dấu của quê hương, cát đã lưu giữ, in hình những đôi bàn chân trần của ai đó đã qua. Những hạt cát ngái ngủ bị sóng đánh thức nó giật mình chuyển động nhẹ rồi vươn vai thức dậy. Những hạt cát nhỏ li ti vàng óng như kim sa được xây thành một lâu đài lung linh, lộng lẫy. Vừng đông đã thực sự hiện ra rực rỡ giữa màu mây trắng, chiếu ánh sáng kì diệu xuống vạn vật thì mặt biển lóe sáng một màu trắng bạc. Ánh sáng ấy phủ lên mặt biển, lan tỏa rất đẹp. Màu xanh của trời, màu xanh của nước hòa lẫn với màu sắc của mặt trời tạo nên một màu sắc kì ảo trên biển. Cảnh biển lúc này chẳng khác gì một bức tranh thiên nhiên tuyệt mĩ </a:t>
            </a:r>
            <a:endParaRPr lang="en-US" sz="2400" dirty="0">
              <a:latin typeface="+mj-lt"/>
            </a:endParaRPr>
          </a:p>
        </p:txBody>
      </p:sp>
    </p:spTree>
    <p:extLst>
      <p:ext uri="{BB962C8B-B14F-4D97-AF65-F5344CB8AC3E}">
        <p14:creationId xmlns:p14="http://schemas.microsoft.com/office/powerpoint/2010/main" val="2191885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1"/>
          </p:nvPr>
        </p:nvSpPr>
        <p:spPr>
          <a:xfrm>
            <a:off x="457200" y="304800"/>
            <a:ext cx="8229600" cy="5821363"/>
          </a:xfrm>
        </p:spPr>
        <p:txBody>
          <a:bodyPr>
            <a:noAutofit/>
          </a:bodyPr>
          <a:lstStyle/>
          <a:p>
            <a:pPr marL="0" indent="0">
              <a:lnSpc>
                <a:spcPct val="80000"/>
              </a:lnSpc>
              <a:buNone/>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dịu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Bỗng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thoáng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thuyền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thon </a:t>
            </a:r>
            <a:r>
              <a:rPr lang="en-US" sz="2000" dirty="0" err="1">
                <a:latin typeface="Times New Roman" pitchFamily="18" charset="0"/>
                <a:cs typeface="Times New Roman" pitchFamily="18" charset="0"/>
              </a:rPr>
              <a:t>thả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nhìn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chim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rướn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bướm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múa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xanh</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buồm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tắn</a:t>
            </a:r>
            <a:r>
              <a:rPr lang="en-US" sz="2000" dirty="0">
                <a:latin typeface="Times New Roman" pitchFamily="18" charset="0"/>
                <a:cs typeface="Times New Roman" pitchFamily="18" charset="0"/>
              </a:rPr>
              <a:t>.</a:t>
            </a:r>
          </a:p>
          <a:p>
            <a:pPr marL="0" indent="0">
              <a:lnSpc>
                <a:spcPct val="80000"/>
              </a:lnSpc>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nghỉ</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bãi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Sầm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trôi</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mãi</a:t>
            </a:r>
            <a:r>
              <a:rPr lang="en-US" sz="2000" dirty="0">
                <a:latin typeface="Times New Roman" pitchFamily="18" charset="0"/>
                <a:cs typeface="Times New Roman" pitchFamily="18" charset="0"/>
              </a:rPr>
              <a:t> in </a:t>
            </a:r>
            <a:r>
              <a:rPr lang="en-US" sz="2000" dirty="0" err="1">
                <a:latin typeface="Times New Roman" pitchFamily="18" charset="0"/>
                <a:cs typeface="Times New Roman" pitchFamily="18" charset="0"/>
              </a:rPr>
              <a:t>sâu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ấy</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mây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3042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canh biê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96000" y="964357"/>
            <a:ext cx="1828800" cy="7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45080" y="737437"/>
            <a:ext cx="1463040" cy="74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05000" y="510156"/>
            <a:ext cx="1463040" cy="89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914400"/>
            <a:ext cx="1828800" cy="7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716155"/>
            <a:ext cx="1463040" cy="57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E:\image\Y.Best.hinhdong\Dove-02-ju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16757"/>
            <a:ext cx="1828800" cy="7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4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153400" cy="6740307"/>
          </a:xfrm>
          <a:prstGeom prst="rect">
            <a:avLst/>
          </a:prstGeom>
        </p:spPr>
        <p:txBody>
          <a:bodyPr wrap="square">
            <a:spAutoFit/>
          </a:bodyPr>
          <a:lstStyle/>
          <a:p>
            <a:pPr algn="just"/>
            <a:r>
              <a:rPr lang="vi-VN" sz="2000" b="1" dirty="0" smtClean="0">
                <a:solidFill>
                  <a:srgbClr val="0070C0"/>
                </a:solidFill>
              </a:rPr>
              <a:t>-</a:t>
            </a:r>
            <a:r>
              <a:rPr lang="vi-VN" sz="2400" b="1" dirty="0" smtClean="0">
                <a:solidFill>
                  <a:srgbClr val="0070C0"/>
                </a:solidFill>
              </a:rPr>
              <a:t> Biển là một vùng nước mặn rộng lớn nối liền với các đại dương.</a:t>
            </a:r>
          </a:p>
          <a:p>
            <a:pPr algn="just"/>
            <a:r>
              <a:rPr lang="vi-VN" sz="2400" b="1" dirty="0" smtClean="0">
                <a:solidFill>
                  <a:srgbClr val="0070C0"/>
                </a:solidFill>
              </a:rPr>
              <a:t>- Biển có vai trò quan trọng trong việc điều hoà khí hậu cho vùng đất liền gần đó.</a:t>
            </a:r>
          </a:p>
          <a:p>
            <a:pPr algn="just"/>
            <a:r>
              <a:rPr lang="vi-VN" sz="2400" b="1" dirty="0" smtClean="0">
                <a:solidFill>
                  <a:srgbClr val="0070C0"/>
                </a:solidFill>
              </a:rPr>
              <a:t>- Biển có đa dạng về sự sống bao gồm virus, vi khuẩn, động vật nguyên sinh, tảo, thực vật, nấm và động vật sống ở biển</a:t>
            </a:r>
          </a:p>
          <a:p>
            <a:pPr algn="just"/>
            <a:r>
              <a:rPr lang="vi-VN" sz="2400" b="1" dirty="0" smtClean="0">
                <a:solidFill>
                  <a:srgbClr val="0070C0"/>
                </a:solidFill>
              </a:rPr>
              <a:t>- Biển cung cấp cho con người những thực phẩm đáng kể, chủ yếu là cá, động vật giáp xác, động vật có vú và rong biển thông qua đánh bắt trong tự nhiên hoặc nuôi nhân tạo.</a:t>
            </a:r>
          </a:p>
          <a:p>
            <a:pPr algn="just"/>
            <a:r>
              <a:rPr lang="vi-VN" sz="2400" b="1" dirty="0" smtClean="0">
                <a:solidFill>
                  <a:srgbClr val="0070C0"/>
                </a:solidFill>
              </a:rPr>
              <a:t>- Biển cũng phục vụ các mục đích khác, bao gồm cả thương mại, du lịch, khai thác khoáng sản dưới biển, điện, chiến tranh, và các hoạt động giải trí như bơi, lướt sóng, đi thuyền và lặn biển</a:t>
            </a:r>
          </a:p>
          <a:p>
            <a:pPr algn="just"/>
            <a:r>
              <a:rPr lang="vi-VN" sz="2400" b="1" dirty="0" smtClean="0">
                <a:solidFill>
                  <a:srgbClr val="0070C0"/>
                </a:solidFill>
              </a:rPr>
              <a:t>- Hiện nay, biển đang ngày càng ô nhiễm nặng nề do rác thải và các tai nạn tràn dầu... Vì vậy, mỗi chúng ta phải có ý thức bảo vệ môi trường.</a:t>
            </a:r>
            <a:endParaRPr lang="vi-VN" sz="24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85800" y="17145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b="1" dirty="0" smtClean="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p>
        </p:txBody>
      </p:sp>
      <p:sp>
        <p:nvSpPr>
          <p:cNvPr id="203779" name="Text Box 3"/>
          <p:cNvSpPr txBox="1">
            <a:spLocks noChangeArrowheads="1"/>
          </p:cNvSpPr>
          <p:nvPr/>
        </p:nvSpPr>
        <p:spPr bwMode="auto">
          <a:xfrm>
            <a:off x="395288" y="685800"/>
            <a:ext cx="8520112"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u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xịt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gỏng</a:t>
            </a:r>
            <a:r>
              <a:rPr lang="en-US" sz="2400" dirty="0">
                <a:latin typeface="Times New Roman" pitchFamily="18" charset="0"/>
                <a:cs typeface="Times New Roman" pitchFamily="18" charset="0"/>
              </a:rPr>
              <a:t>.</a:t>
            </a:r>
          </a:p>
          <a:p>
            <a:pPr eaLnBrk="0" hangingPunct="0">
              <a:lnSpc>
                <a:spcPct val="20000"/>
              </a:lnSpc>
              <a:spcBef>
                <a:spcPct val="50000"/>
              </a:spcBef>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Nam</a:t>
            </a:r>
          </a:p>
        </p:txBody>
      </p:sp>
      <p:sp>
        <p:nvSpPr>
          <p:cNvPr id="203780" name="Text Box 4"/>
          <p:cNvSpPr txBox="1">
            <a:spLocks noChangeArrowheads="1"/>
          </p:cNvSpPr>
          <p:nvPr/>
        </p:nvSpPr>
        <p:spPr bwMode="auto">
          <a:xfrm>
            <a:off x="457200" y="5329535"/>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sắc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 </a:t>
            </a:r>
          </a:p>
        </p:txBody>
      </p:sp>
      <p:sp>
        <p:nvSpPr>
          <p:cNvPr id="203781" name="Text Box 5"/>
          <p:cNvSpPr txBox="1">
            <a:spLocks noChangeArrowheads="1"/>
          </p:cNvSpPr>
          <p:nvPr/>
        </p:nvSpPr>
        <p:spPr bwMode="auto">
          <a:xfrm>
            <a:off x="438150" y="3276600"/>
            <a:ext cx="83248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p>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 </a:t>
            </a:r>
            <a:r>
              <a:rPr lang="en-US" sz="2400" dirty="0" err="1" smtClean="0">
                <a:solidFill>
                  <a:srgbClr val="FF0000"/>
                </a:solidFill>
                <a:latin typeface="Times New Roman" pitchFamily="18" charset="0"/>
                <a:cs typeface="Times New Roman" pitchFamily="18" charset="0"/>
              </a:rPr>
              <a:t>Đoạn</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biển</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đó</a:t>
            </a:r>
            <a:r>
              <a:rPr lang="en-US" sz="2400" dirty="0">
                <a:solidFill>
                  <a:srgbClr val="FF0000"/>
                </a:solidFill>
                <a:latin typeface="Times New Roman" pitchFamily="18" charset="0"/>
                <a:cs typeface="Times New Roman" pitchFamily="18" charset="0"/>
              </a:rPr>
              <a:t> ?</a:t>
            </a:r>
          </a:p>
        </p:txBody>
      </p:sp>
      <p:sp>
        <p:nvSpPr>
          <p:cNvPr id="203782" name="Text Box 6"/>
          <p:cNvSpPr txBox="1">
            <a:spLocks noChangeArrowheads="1"/>
          </p:cNvSpPr>
          <p:nvPr/>
        </p:nvSpPr>
        <p:spPr bwMode="auto">
          <a:xfrm>
            <a:off x="509588" y="4579203"/>
            <a:ext cx="8291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p>
        </p:txBody>
      </p:sp>
      <p:sp>
        <p:nvSpPr>
          <p:cNvPr id="203783" name="Text Box 7"/>
          <p:cNvSpPr txBox="1">
            <a:spLocks noChangeArrowheads="1"/>
          </p:cNvSpPr>
          <p:nvPr/>
        </p:nvSpPr>
        <p:spPr bwMode="auto">
          <a:xfrm>
            <a:off x="395288" y="5722203"/>
            <a:ext cx="84058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tưởng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thú</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vị</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p>
        </p:txBody>
      </p:sp>
    </p:spTree>
    <p:extLst>
      <p:ext uri="{BB962C8B-B14F-4D97-AF65-F5344CB8AC3E}">
        <p14:creationId xmlns:p14="http://schemas.microsoft.com/office/powerpoint/2010/main" val="219911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edge">
                                      <p:cBhvr>
                                        <p:cTn id="7" dur="2000"/>
                                        <p:tgtEl>
                                          <p:spTgt spid="20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edge">
                                      <p:cBhvr>
                                        <p:cTn id="12" dur="2000"/>
                                        <p:tgtEl>
                                          <p:spTgt spid="2037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3781"/>
                                        </p:tgtEl>
                                        <p:attrNameLst>
                                          <p:attrName>style.visibility</p:attrName>
                                        </p:attrNameLst>
                                      </p:cBhvr>
                                      <p:to>
                                        <p:strVal val="visible"/>
                                      </p:to>
                                    </p:set>
                                    <p:animEffect transition="in" filter="wedge">
                                      <p:cBhvr>
                                        <p:cTn id="17" dur="2000"/>
                                        <p:tgtEl>
                                          <p:spTgt spid="203781"/>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203782"/>
                                        </p:tgtEl>
                                        <p:attrNameLst>
                                          <p:attrName>style.visibility</p:attrName>
                                        </p:attrNameLst>
                                      </p:cBhvr>
                                      <p:to>
                                        <p:strVal val="visible"/>
                                      </p:to>
                                    </p:set>
                                    <p:animEffect transition="in" filter="wedge">
                                      <p:cBhvr>
                                        <p:cTn id="20" dur="2000"/>
                                        <p:tgtEl>
                                          <p:spTgt spid="203782"/>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203780"/>
                                        </p:tgtEl>
                                        <p:attrNameLst>
                                          <p:attrName>style.visibility</p:attrName>
                                        </p:attrNameLst>
                                      </p:cBhvr>
                                      <p:to>
                                        <p:strVal val="visible"/>
                                      </p:to>
                                    </p:set>
                                    <p:animEffect transition="in" filter="wedge">
                                      <p:cBhvr>
                                        <p:cTn id="23" dur="2000"/>
                                        <p:tgtEl>
                                          <p:spTgt spid="203780"/>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203783"/>
                                        </p:tgtEl>
                                        <p:attrNameLst>
                                          <p:attrName>style.visibility</p:attrName>
                                        </p:attrNameLst>
                                      </p:cBhvr>
                                      <p:to>
                                        <p:strVal val="visible"/>
                                      </p:to>
                                    </p:set>
                                    <p:animEffect transition="in" filter="wedge">
                                      <p:cBhvr>
                                        <p:cTn id="26" dur="20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0" grpId="0"/>
      <p:bldP spid="203781" grpId="0"/>
      <p:bldP spid="203782" grpId="0"/>
      <p:bldP spid="2037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Grp="1" noChangeAspect="1" noChangeArrowheads="1"/>
          </p:cNvSpPr>
          <p:nvPr isPhoto="1"/>
        </p:nvSpPr>
        <p:spPr bwMode="auto">
          <a:xfrm>
            <a:off x="152400" y="152400"/>
            <a:ext cx="4495800" cy="2362200"/>
          </a:xfrm>
          <a:prstGeom prst="rect">
            <a:avLst/>
          </a:prstGeom>
          <a:blipFill dpi="0" rotWithShape="1">
            <a:blip r:embed="rId2"/>
            <a:srcRect/>
            <a:stretch>
              <a:fillRect r="-2115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a:solidFill>
                <a:srgbClr val="000000"/>
              </a:solidFill>
            </a:endParaRPr>
          </a:p>
        </p:txBody>
      </p:sp>
      <p:sp>
        <p:nvSpPr>
          <p:cNvPr id="4" name="Rectangle 16"/>
          <p:cNvSpPr>
            <a:spLocks noGrp="1" noChangeAspect="1" noChangeArrowheads="1"/>
          </p:cNvSpPr>
          <p:nvPr isPhoto="1"/>
        </p:nvSpPr>
        <p:spPr bwMode="auto">
          <a:xfrm>
            <a:off x="4648200" y="152400"/>
            <a:ext cx="4267200" cy="2362200"/>
          </a:xfrm>
          <a:prstGeom prst="rect">
            <a:avLst/>
          </a:prstGeom>
          <a:blipFill dpi="0" rotWithShape="1">
            <a:blip r:embed="rId3"/>
            <a:srcRect/>
            <a:stretch>
              <a:fillRect r="-24294"/>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defRPr/>
            </a:pPr>
            <a:endParaRPr lang="en-US" sz="1800">
              <a:solidFill>
                <a:srgbClr val="000000"/>
              </a:solidFill>
            </a:endParaRPr>
          </a:p>
        </p:txBody>
      </p:sp>
      <p:sp>
        <p:nvSpPr>
          <p:cNvPr id="6" name="Text Box 3"/>
          <p:cNvSpPr txBox="1">
            <a:spLocks noChangeArrowheads="1"/>
          </p:cNvSpPr>
          <p:nvPr/>
        </p:nvSpPr>
        <p:spPr bwMode="auto">
          <a:xfrm>
            <a:off x="152400" y="2514600"/>
            <a:ext cx="8763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u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xịt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gỏng</a:t>
            </a:r>
            <a:r>
              <a:rPr lang="en-US" sz="2400" dirty="0">
                <a:latin typeface="Times New Roman" pitchFamily="18" charset="0"/>
                <a:cs typeface="Times New Roman" pitchFamily="18" charset="0"/>
              </a:rPr>
              <a:t>.</a:t>
            </a:r>
          </a:p>
          <a:p>
            <a:pPr eaLnBrk="0" hangingPunct="0">
              <a:lnSpc>
                <a:spcPct val="20000"/>
              </a:lnSpc>
              <a:spcBef>
                <a:spcPct val="50000"/>
              </a:spcBef>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Nam</a:t>
            </a:r>
          </a:p>
        </p:txBody>
      </p:sp>
      <p:sp>
        <p:nvSpPr>
          <p:cNvPr id="7" name="Rectangle 6"/>
          <p:cNvSpPr/>
          <p:nvPr/>
        </p:nvSpPr>
        <p:spPr>
          <a:xfrm>
            <a:off x="304800" y="5024735"/>
            <a:ext cx="8839200" cy="461665"/>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đặc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điểm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biển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Câu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biết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điều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đó</a:t>
            </a:r>
            <a:r>
              <a:rPr lang="en-US" sz="2400" dirty="0" smtClean="0">
                <a:solidFill>
                  <a:srgbClr val="FF0000"/>
                </a:solidFill>
                <a:latin typeface="Times New Roman" pitchFamily="18" charset="0"/>
                <a:cs typeface="Times New Roman" pitchFamily="18" charset="0"/>
              </a:rPr>
              <a:t>?</a:t>
            </a:r>
            <a:endParaRPr lang="en-US" sz="2400" dirty="0"/>
          </a:p>
        </p:txBody>
      </p:sp>
      <p:sp>
        <p:nvSpPr>
          <p:cNvPr id="8" name="Rectangle 7"/>
          <p:cNvSpPr/>
          <p:nvPr/>
        </p:nvSpPr>
        <p:spPr>
          <a:xfrm>
            <a:off x="1066800" y="5486400"/>
            <a:ext cx="7543800" cy="830997"/>
          </a:xfrm>
          <a:prstGeom prst="rect">
            <a:avLst/>
          </a:prstGeom>
        </p:spPr>
        <p:txBody>
          <a:bodyPr wrap="square">
            <a:spAutoFit/>
          </a:bodyPr>
          <a:lstStyle/>
          <a:p>
            <a:r>
              <a:rPr lang="en-US" sz="2400" b="1" dirty="0" err="1">
                <a:solidFill>
                  <a:srgbClr val="002060"/>
                </a:solidFill>
                <a:latin typeface="Times New Roman" pitchFamily="18" charset="0"/>
                <a:cs typeface="Times New Roman" pitchFamily="18" charset="0"/>
              </a:rPr>
              <a:t>Đoạn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văn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cảnh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sắc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của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mặt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biển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theo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sắc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của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mây</a:t>
            </a:r>
            <a:r>
              <a:rPr lang="en-US" sz="2400" b="1" dirty="0">
                <a:solidFill>
                  <a:srgbClr val="002060"/>
                </a:solidFill>
                <a:latin typeface="Times New Roman" pitchFamily="18" charset="0"/>
                <a:cs typeface="Times New Roman" pitchFamily="18" charset="0"/>
              </a:rPr>
              <a:t>.</a:t>
            </a:r>
          </a:p>
        </p:txBody>
      </p:sp>
      <p:sp>
        <p:nvSpPr>
          <p:cNvPr id="9" name="Rectangle 8"/>
          <p:cNvSpPr/>
          <p:nvPr/>
        </p:nvSpPr>
        <p:spPr>
          <a:xfrm>
            <a:off x="304800" y="4960203"/>
            <a:ext cx="3940502" cy="461665"/>
          </a:xfrm>
          <a:prstGeom prst="rect">
            <a:avLst/>
          </a:prstGeom>
        </p:spPr>
        <p:txBody>
          <a:bodyPr wrap="none">
            <a:spAutoFit/>
          </a:bodyPr>
          <a:lstStyle/>
          <a:p>
            <a:pPr eaLnBrk="0" hangingPunct="0">
              <a:spcBef>
                <a:spcPct val="50000"/>
              </a:spcBef>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Đoạn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 a </a:t>
            </a:r>
            <a:r>
              <a:rPr lang="en-US" sz="2400" dirty="0" err="1" smtClean="0">
                <a:solidFill>
                  <a:srgbClr val="FF0000"/>
                </a:solidFill>
                <a:latin typeface="Times New Roman" pitchFamily="18" charset="0"/>
                <a:cs typeface="Times New Roman" pitchFamily="18" charset="0"/>
              </a:rPr>
              <a:t>miêu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tả</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cảnh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 ?</a:t>
            </a:r>
          </a:p>
        </p:txBody>
      </p:sp>
      <p:sp>
        <p:nvSpPr>
          <p:cNvPr id="10" name="Right Arrow 9"/>
          <p:cNvSpPr/>
          <p:nvPr/>
        </p:nvSpPr>
        <p:spPr>
          <a:xfrm>
            <a:off x="457200" y="5715000"/>
            <a:ext cx="533400" cy="232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9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9" grpId="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85800" y="17145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b="1" dirty="0" smtClean="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p>
        </p:txBody>
      </p:sp>
      <p:sp>
        <p:nvSpPr>
          <p:cNvPr id="203779" name="Text Box 3"/>
          <p:cNvSpPr txBox="1">
            <a:spLocks noChangeArrowheads="1"/>
          </p:cNvSpPr>
          <p:nvPr/>
        </p:nvSpPr>
        <p:spPr bwMode="auto">
          <a:xfrm>
            <a:off x="395288" y="685800"/>
            <a:ext cx="8520112"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u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xịt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gỏng</a:t>
            </a:r>
            <a:r>
              <a:rPr lang="en-US" sz="2400" dirty="0">
                <a:latin typeface="Times New Roman" pitchFamily="18" charset="0"/>
                <a:cs typeface="Times New Roman" pitchFamily="18" charset="0"/>
              </a:rPr>
              <a:t>.</a:t>
            </a:r>
          </a:p>
          <a:p>
            <a:pPr eaLnBrk="0" hangingPunct="0">
              <a:lnSpc>
                <a:spcPct val="20000"/>
              </a:lnSpc>
              <a:spcBef>
                <a:spcPct val="50000"/>
              </a:spcBef>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Nam</a:t>
            </a:r>
          </a:p>
        </p:txBody>
      </p:sp>
      <p:sp>
        <p:nvSpPr>
          <p:cNvPr id="203782" name="Text Box 6"/>
          <p:cNvSpPr txBox="1">
            <a:spLocks noChangeArrowheads="1"/>
          </p:cNvSpPr>
          <p:nvPr/>
        </p:nvSpPr>
        <p:spPr bwMode="auto">
          <a:xfrm>
            <a:off x="509588" y="3200400"/>
            <a:ext cx="8291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 </a:t>
            </a:r>
          </a:p>
        </p:txBody>
      </p:sp>
      <p:sp>
        <p:nvSpPr>
          <p:cNvPr id="2" name="Rectangle 1"/>
          <p:cNvSpPr/>
          <p:nvPr/>
        </p:nvSpPr>
        <p:spPr>
          <a:xfrm>
            <a:off x="1524000" y="4038600"/>
            <a:ext cx="7239000" cy="2308324"/>
          </a:xfrm>
          <a:prstGeom prst="rect">
            <a:avLst/>
          </a:prstGeom>
          <a:ln>
            <a:solidFill>
              <a:srgbClr val="FF0000"/>
            </a:solidFill>
          </a:ln>
        </p:spPr>
        <p:txBody>
          <a:bodyPr wrap="square">
            <a:spAutoFit/>
          </a:bodyPr>
          <a:lstStyle/>
          <a:p>
            <a:r>
              <a:rPr lang="en-US" sz="2400" b="1" dirty="0" err="1">
                <a:solidFill>
                  <a:srgbClr val="3333FF"/>
                </a:solidFill>
                <a:latin typeface="Times New Roman" pitchFamily="18" charset="0"/>
                <a:cs typeface="Times New Roman" pitchFamily="18" charset="0"/>
              </a:rPr>
              <a:t>Tác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sát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mặt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biển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điểm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nhau</a:t>
            </a:r>
            <a:r>
              <a:rPr lang="en-US" sz="2400" b="1" dirty="0">
                <a:solidFill>
                  <a:srgbClr val="3333FF"/>
                </a:solidFill>
                <a:latin typeface="Times New Roman" pitchFamily="18" charset="0"/>
                <a:cs typeface="Times New Roman" pitchFamily="18" charset="0"/>
              </a:rPr>
              <a:t>:</a:t>
            </a:r>
          </a:p>
          <a:p>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xanh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thẳm</a:t>
            </a:r>
            <a:r>
              <a:rPr lang="en-US" sz="2400" b="1" dirty="0">
                <a:solidFill>
                  <a:srgbClr val="3333FF"/>
                </a:solidFill>
                <a:latin typeface="Times New Roman" pitchFamily="18" charset="0"/>
                <a:cs typeface="Times New Roman" pitchFamily="18" charset="0"/>
              </a:rPr>
              <a:t> </a:t>
            </a:r>
          </a:p>
          <a:p>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rải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nhạt</a:t>
            </a:r>
            <a:r>
              <a:rPr lang="en-US" sz="2400" b="1" dirty="0">
                <a:solidFill>
                  <a:srgbClr val="3333FF"/>
                </a:solidFill>
                <a:latin typeface="Times New Roman" pitchFamily="18" charset="0"/>
                <a:cs typeface="Times New Roman" pitchFamily="18" charset="0"/>
              </a:rPr>
              <a:t> </a:t>
            </a:r>
          </a:p>
          <a:p>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âm</a:t>
            </a:r>
            <a:r>
              <a:rPr lang="en-US" sz="2400" b="1" dirty="0">
                <a:solidFill>
                  <a:srgbClr val="3333FF"/>
                </a:solidFill>
                <a:latin typeface="Times New Roman" pitchFamily="18" charset="0"/>
                <a:cs typeface="Times New Roman" pitchFamily="18" charset="0"/>
              </a:rPr>
              <a:t> u </a:t>
            </a:r>
            <a:r>
              <a:rPr lang="en-US" sz="2400" b="1" dirty="0" err="1">
                <a:solidFill>
                  <a:srgbClr val="3333FF"/>
                </a:solidFill>
                <a:latin typeface="Times New Roman" pitchFamily="18" charset="0"/>
                <a:cs typeface="Times New Roman" pitchFamily="18" charset="0"/>
              </a:rPr>
              <a:t>mây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mưa</a:t>
            </a:r>
            <a:r>
              <a:rPr lang="en-US" sz="2400" b="1" dirty="0">
                <a:solidFill>
                  <a:srgbClr val="3333FF"/>
                </a:solidFill>
                <a:latin typeface="Times New Roman" pitchFamily="18" charset="0"/>
                <a:cs typeface="Times New Roman" pitchFamily="18" charset="0"/>
              </a:rPr>
              <a:t> </a:t>
            </a:r>
          </a:p>
          <a:p>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bầu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ầm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ầm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giông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gió</a:t>
            </a:r>
            <a:r>
              <a:rPr lang="en-US" sz="2400" b="1" dirty="0">
                <a:solidFill>
                  <a:srgbClr val="3333FF"/>
                </a:solidFill>
                <a:latin typeface="Times New Roman" pitchFamily="18" charset="0"/>
                <a:cs typeface="Times New Roman" pitchFamily="18" charset="0"/>
              </a:rPr>
              <a:t> </a:t>
            </a:r>
          </a:p>
        </p:txBody>
      </p:sp>
      <p:cxnSp>
        <p:nvCxnSpPr>
          <p:cNvPr id="4" name="Straight Connector 3"/>
          <p:cNvCxnSpPr/>
          <p:nvPr/>
        </p:nvCxnSpPr>
        <p:spPr>
          <a:xfrm>
            <a:off x="6858000" y="1066800"/>
            <a:ext cx="1943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00900" y="14478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9588" y="1828800"/>
            <a:ext cx="11668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93229" y="1828800"/>
            <a:ext cx="2383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22098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315033" y="49504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2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edge">
                                      <p:cBhvr>
                                        <p:cTn id="7" dur="2000"/>
                                        <p:tgtEl>
                                          <p:spTgt spid="20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edge">
                                      <p:cBhvr>
                                        <p:cTn id="12" dur="2000"/>
                                        <p:tgtEl>
                                          <p:spTgt spid="20377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03782"/>
                                        </p:tgtEl>
                                        <p:attrNameLst>
                                          <p:attrName>style.visibility</p:attrName>
                                        </p:attrNameLst>
                                      </p:cBhvr>
                                      <p:to>
                                        <p:strVal val="visible"/>
                                      </p:to>
                                    </p:set>
                                    <p:animEffect transition="in" filter="wedge">
                                      <p:cBhvr>
                                        <p:cTn id="15" dur="2000"/>
                                        <p:tgtEl>
                                          <p:spTgt spid="20378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2" grpId="0"/>
      <p:bldP spid="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8" y="152396"/>
            <a:ext cx="4343401" cy="2819400"/>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4" name="Text Box 4"/>
          <p:cNvSpPr txBox="1">
            <a:spLocks noChangeArrowheads="1"/>
          </p:cNvSpPr>
          <p:nvPr/>
        </p:nvSpPr>
        <p:spPr bwMode="auto">
          <a:xfrm>
            <a:off x="1371600" y="2971800"/>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lúc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dải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mây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endParaRPr lang="en-US" sz="2400" b="1" dirty="0">
              <a:solidFill>
                <a:srgbClr val="FF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3505200" y="6167735"/>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lúc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mưa</a:t>
            </a:r>
            <a:endParaRPr lang="en-US" sz="2400" b="1" dirty="0">
              <a:solidFill>
                <a:srgbClr val="FF0000"/>
              </a:solidFill>
              <a:latin typeface="Times New Roman" pitchFamily="18" charset="0"/>
              <a:cs typeface="Times New Roman" pitchFamily="18" charset="0"/>
            </a:endParaRPr>
          </a:p>
        </p:txBody>
      </p:sp>
      <p:pic>
        <p:nvPicPr>
          <p:cNvPr id="8" name="Picture 11" descr="4172396906_8696fc491d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77" y="152396"/>
            <a:ext cx="4119423"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descr="15"/>
          <p:cNvSpPr>
            <a:spLocks noGrp="1" noChangeAspect="1" noChangeArrowheads="1"/>
          </p:cNvSpPr>
          <p:nvPr isPhoto="1"/>
        </p:nvSpPr>
        <p:spPr bwMode="auto">
          <a:xfrm>
            <a:off x="376377" y="3429000"/>
            <a:ext cx="4278086" cy="2743200"/>
          </a:xfrm>
          <a:prstGeom prst="rect">
            <a:avLst/>
          </a:prstGeom>
          <a:blipFill dpi="0" rotWithShape="1">
            <a:blip r:embed="rId4"/>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13" descr="images1423754_a5-Q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463" y="3429000"/>
            <a:ext cx="42609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4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04803"/>
                                        </p:tgtEl>
                                        <p:attrNameLst>
                                          <p:attrName>style.visibility</p:attrName>
                                        </p:attrNameLst>
                                      </p:cBhvr>
                                      <p:to>
                                        <p:strVal val="visible"/>
                                      </p:to>
                                    </p:set>
                                    <p:animEffect transition="in" filter="barn(inVertical)">
                                      <p:cBhvr>
                                        <p:cTn id="10" dur="500"/>
                                        <p:tgtEl>
                                          <p:spTgt spid="20480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04"/>
                                        </p:tgtEl>
                                        <p:attrNameLst>
                                          <p:attrName>style.visibility</p:attrName>
                                        </p:attrNameLst>
                                      </p:cBhvr>
                                      <p:to>
                                        <p:strVal val="visible"/>
                                      </p:to>
                                    </p:set>
                                    <p:animEffect transition="in" filter="barn(inVertical)">
                                      <p:cBhvr>
                                        <p:cTn id="13" dur="500"/>
                                        <p:tgtEl>
                                          <p:spTgt spid="20480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85800" y="17145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sz="2400" b="1" dirty="0" smtClean="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p>
        </p:txBody>
      </p:sp>
      <p:sp>
        <p:nvSpPr>
          <p:cNvPr id="203779" name="Text Box 3"/>
          <p:cNvSpPr txBox="1">
            <a:spLocks noChangeArrowheads="1"/>
          </p:cNvSpPr>
          <p:nvPr/>
        </p:nvSpPr>
        <p:spPr bwMode="auto">
          <a:xfrm>
            <a:off x="395288" y="685800"/>
            <a:ext cx="8520112"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u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xịt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gỏng</a:t>
            </a:r>
            <a:r>
              <a:rPr lang="en-US" sz="2400" dirty="0">
                <a:latin typeface="Times New Roman" pitchFamily="18" charset="0"/>
                <a:cs typeface="Times New Roman" pitchFamily="18" charset="0"/>
              </a:rPr>
              <a:t>.</a:t>
            </a:r>
          </a:p>
          <a:p>
            <a:pPr eaLnBrk="0" hangingPunct="0">
              <a:lnSpc>
                <a:spcPct val="20000"/>
              </a:lnSpc>
              <a:spcBef>
                <a:spcPct val="50000"/>
              </a:spcBef>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Nam</a:t>
            </a:r>
          </a:p>
        </p:txBody>
      </p:sp>
      <p:sp>
        <p:nvSpPr>
          <p:cNvPr id="203780" name="Text Box 4"/>
          <p:cNvSpPr txBox="1">
            <a:spLocks noChangeArrowheads="1"/>
          </p:cNvSpPr>
          <p:nvPr/>
        </p:nvSpPr>
        <p:spPr bwMode="auto">
          <a:xfrm>
            <a:off x="395288" y="3326523"/>
            <a:ext cx="830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sắc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nào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 </a:t>
            </a:r>
          </a:p>
        </p:txBody>
      </p:sp>
      <p:cxnSp>
        <p:nvCxnSpPr>
          <p:cNvPr id="3" name="Straight Connector 2"/>
          <p:cNvCxnSpPr/>
          <p:nvPr/>
        </p:nvCxnSpPr>
        <p:spPr>
          <a:xfrm>
            <a:off x="7467600" y="1066800"/>
            <a:ext cx="12334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14478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1828800"/>
            <a:ext cx="12334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2188029"/>
            <a:ext cx="10525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2188029"/>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06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edge">
                                      <p:cBhvr>
                                        <p:cTn id="7" dur="2000"/>
                                        <p:tgtEl>
                                          <p:spTgt spid="20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edge">
                                      <p:cBhvr>
                                        <p:cTn id="12" dur="2000"/>
                                        <p:tgtEl>
                                          <p:spTgt spid="20377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03780"/>
                                        </p:tgtEl>
                                        <p:attrNameLst>
                                          <p:attrName>style.visibility</p:attrName>
                                        </p:attrNameLst>
                                      </p:cBhvr>
                                      <p:to>
                                        <p:strVal val="visible"/>
                                      </p:to>
                                    </p:set>
                                    <p:animEffect transition="in" filter="wedge">
                                      <p:cBhvr>
                                        <p:cTn id="15" dur="2000"/>
                                        <p:tgtEl>
                                          <p:spTgt spid="203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8" y="152396"/>
            <a:ext cx="4343401" cy="2819400"/>
          </a:xfrm>
          <a:prstGeom prst="rect">
            <a:avLst/>
          </a:prstGeom>
          <a:noFill/>
          <a:ln w="38100" cmpd="dbl">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4" name="Text Box 4"/>
          <p:cNvSpPr txBox="1">
            <a:spLocks noChangeArrowheads="1"/>
          </p:cNvSpPr>
          <p:nvPr/>
        </p:nvSpPr>
        <p:spPr bwMode="auto">
          <a:xfrm>
            <a:off x="1371600" y="2971800"/>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lúc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dải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mây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endParaRPr lang="en-US" sz="2400" b="1" dirty="0">
              <a:solidFill>
                <a:srgbClr val="FF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3505200" y="6167735"/>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lúc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mưa</a:t>
            </a:r>
            <a:endParaRPr lang="en-US" sz="2400" b="1" dirty="0">
              <a:solidFill>
                <a:srgbClr val="FF0000"/>
              </a:solidFill>
              <a:latin typeface="Times New Roman" pitchFamily="18" charset="0"/>
              <a:cs typeface="Times New Roman" pitchFamily="18" charset="0"/>
            </a:endParaRPr>
          </a:p>
        </p:txBody>
      </p:sp>
      <p:pic>
        <p:nvPicPr>
          <p:cNvPr id="8" name="Picture 11" descr="4172396906_8696fc491d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77" y="152396"/>
            <a:ext cx="4119423"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descr="15"/>
          <p:cNvSpPr>
            <a:spLocks noGrp="1" noChangeAspect="1" noChangeArrowheads="1"/>
          </p:cNvSpPr>
          <p:nvPr isPhoto="1"/>
        </p:nvSpPr>
        <p:spPr bwMode="auto">
          <a:xfrm>
            <a:off x="376377" y="3429000"/>
            <a:ext cx="4278086" cy="2743200"/>
          </a:xfrm>
          <a:prstGeom prst="rect">
            <a:avLst/>
          </a:prstGeom>
          <a:blipFill dpi="0" rotWithShape="1">
            <a:blip r:embed="rId4"/>
            <a:srcRect/>
            <a:stretch>
              <a:fillRect b="-7143"/>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13" descr="images1423754_a5-Q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463" y="3429000"/>
            <a:ext cx="42609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04803"/>
                                        </p:tgtEl>
                                        <p:attrNameLst>
                                          <p:attrName>style.visibility</p:attrName>
                                        </p:attrNameLst>
                                      </p:cBhvr>
                                      <p:to>
                                        <p:strVal val="visible"/>
                                      </p:to>
                                    </p:set>
                                    <p:animEffect transition="in" filter="barn(inVertical)">
                                      <p:cBhvr>
                                        <p:cTn id="10" dur="500"/>
                                        <p:tgtEl>
                                          <p:spTgt spid="20480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04"/>
                                        </p:tgtEl>
                                        <p:attrNameLst>
                                          <p:attrName>style.visibility</p:attrName>
                                        </p:attrNameLst>
                                      </p:cBhvr>
                                      <p:to>
                                        <p:strVal val="visible"/>
                                      </p:to>
                                    </p:set>
                                    <p:animEffect transition="in" filter="barn(inVertical)">
                                      <p:cBhvr>
                                        <p:cTn id="13" dur="500"/>
                                        <p:tgtEl>
                                          <p:spTgt spid="20480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7"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2321</Words>
  <Application>Microsoft Office PowerPoint</Application>
  <PresentationFormat>On-screen Show (4:3)</PresentationFormat>
  <Paragraphs>104</Paragraphs>
  <Slides>25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DÀN Ý:</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 Hung</dc:creator>
  <cp:lastModifiedBy>PC</cp:lastModifiedBy>
  <cp:revision>38</cp:revision>
  <dcterms:created xsi:type="dcterms:W3CDTF">2020-08-21T08:39:42Z</dcterms:created>
  <dcterms:modified xsi:type="dcterms:W3CDTF">2023-10-11T14:02:37Z</dcterms:modified>
</cp:coreProperties>
</file>