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6" r:id="rId2"/>
    <p:sldId id="2007577146" r:id="rId3"/>
    <p:sldId id="267" r:id="rId4"/>
    <p:sldId id="2007577138" r:id="rId5"/>
    <p:sldId id="2007577139" r:id="rId6"/>
    <p:sldId id="268" r:id="rId7"/>
    <p:sldId id="273" r:id="rId8"/>
    <p:sldId id="274" r:id="rId9"/>
    <p:sldId id="275" r:id="rId10"/>
    <p:sldId id="276" r:id="rId11"/>
    <p:sldId id="269" r:id="rId12"/>
    <p:sldId id="270" r:id="rId13"/>
    <p:sldId id="271" r:id="rId14"/>
    <p:sldId id="272" r:id="rId15"/>
    <p:sldId id="2007577140" r:id="rId16"/>
    <p:sldId id="2007577141" r:id="rId17"/>
    <p:sldId id="2007577142" r:id="rId18"/>
    <p:sldId id="2007577143" r:id="rId19"/>
    <p:sldId id="264" r:id="rId20"/>
    <p:sldId id="265" r:id="rId21"/>
    <p:sldId id="2007577144" r:id="rId22"/>
    <p:sldId id="296" r:id="rId23"/>
    <p:sldId id="2007577145" r:id="rId24"/>
    <p:sldId id="287" r:id="rId25"/>
    <p:sldId id="288" r:id="rId26"/>
    <p:sldId id="289" r:id="rId27"/>
    <p:sldId id="290" r:id="rId28"/>
    <p:sldId id="291" r:id="rId29"/>
    <p:sldId id="292" r:id="rId30"/>
    <p:sldId id="293" r:id="rId31"/>
    <p:sldId id="297" r:id="rId32"/>
    <p:sldId id="294" r:id="rId33"/>
    <p:sldId id="295" r:id="rId34"/>
    <p:sldId id="2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4AC29-6E6E-4874-8890-34773B26A0C2}" type="datetimeFigureOut">
              <a:rPr lang="en-US" smtClean="0"/>
              <a:pPr/>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1128D-FC2E-4700-A36F-6C8F9852CD4F}" type="slidenum">
              <a:rPr lang="en-US" smtClean="0"/>
              <a:pPr/>
              <a:t>‹#›</a:t>
            </a:fld>
            <a:endParaRPr lang="en-US"/>
          </a:p>
        </p:txBody>
      </p:sp>
    </p:spTree>
    <p:extLst>
      <p:ext uri="{BB962C8B-B14F-4D97-AF65-F5344CB8AC3E}">
        <p14:creationId xmlns:p14="http://schemas.microsoft.com/office/powerpoint/2010/main" val="111794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502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20</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8660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67575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935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8470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584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9306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B711-54F5-916A-313E-C9DF4316E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DE6F4-7016-AEFC-0581-FA80AD6A703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063D56-AFF5-85B6-CE3C-005F0927A5CA}"/>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57298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C156-03D1-6F5C-B30C-207DE270E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AD1E5-B0B5-D350-D19A-8DF4F49659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FEAE5E-DDF2-91AE-EC54-EB78F479E2D5}"/>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43947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CCFF-7CB5-2DDA-B230-22119A097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5C732-55DA-0118-A44A-24D7F8946A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71FE1C-EDA9-507F-FC7F-9786913160B6}"/>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37494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00662-484E-3222-DEF1-6CE2055B7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6634F-4527-2B4E-0001-3E26383B1A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B665DB-9C77-C360-464B-5B6B71E492F2}"/>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100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562FC-1834-4E82-AF57-E07F080C183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304777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562FC-1834-4E82-AF57-E07F080C183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408803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562FC-1834-4E82-AF57-E07F080C183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3637040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87531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Trống">
    <p:spTree>
      <p:nvGrpSpPr>
        <p:cNvPr id="1" name=""/>
        <p:cNvGrpSpPr/>
        <p:nvPr/>
      </p:nvGrpSpPr>
      <p:grpSpPr>
        <a:xfrm>
          <a:off x="0" y="0"/>
          <a:ext cx="0" cy="0"/>
          <a:chOff x="0" y="0"/>
          <a:chExt cx="0" cy="0"/>
        </a:xfrm>
      </p:grpSpPr>
      <p:sp>
        <p:nvSpPr>
          <p:cNvPr id="5" name="6CreqEYkBRH" hidden="1"/>
          <p:cNvSpPr>
            <a:spLocks noGrp="1"/>
          </p:cNvSpPr>
          <p:nvPr>
            <p:ph type="title"/>
          </p:nvPr>
        </p:nvSpPr>
        <p:spPr>
          <a:xfrm>
            <a:off x="952500" y="357188"/>
            <a:ext cx="10287000" cy="1428750"/>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l">
              <a:lnSpc>
                <a:spcPct val="100000"/>
              </a:lnSpc>
              <a:spcBef>
                <a:spcPct val="10000"/>
              </a:spcBef>
              <a:spcAft>
                <a:spcPct val="0"/>
              </a:spcAft>
            </a:pPr>
            <a:r>
              <a:rPr sz="4800" b="0" i="0" u="none" strike="noStrike">
                <a:solidFill>
                  <a:srgbClr val="000000"/>
                </a:solidFill>
                <a:latin typeface="kaka"/>
              </a:rPr>
              <a:t>Nhấn để chỉnh sửa khung tiêu đề</a:t>
            </a:r>
          </a:p>
        </p:txBody>
      </p:sp>
      <p:sp>
        <p:nvSpPr>
          <p:cNvPr id="6" name="Hne1zZglqQ1"/>
          <p:cNvSpPr>
            <a:spLocks noGrp="1"/>
          </p:cNvSpPr>
          <p:nvPr>
            <p:ph type="dt" sz="half" idx="2"/>
          </p:nvPr>
        </p:nvSpPr>
        <p:spPr>
          <a:xfrm>
            <a:off x="952500" y="6191252"/>
            <a:ext cx="2381251" cy="428625"/>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63500" tIns="63500" rIns="63500" bIns="63500" rtlCol="0" anchor="ctr"/>
          <a:lstStyle/>
          <a:p>
            <a:pPr marL="0" marR="0" indent="0" algn="l">
              <a:lnSpc>
                <a:spcPct val="100000"/>
              </a:lnSpc>
              <a:spcBef>
                <a:spcPct val="10000"/>
              </a:spcBef>
              <a:spcAft>
                <a:spcPct val="0"/>
              </a:spcAft>
            </a:pPr>
            <a:r>
              <a:rPr sz="1800" b="0" i="0" u="none" strike="noStrike">
                <a:solidFill>
                  <a:srgbClr val="000000"/>
                </a:solidFill>
                <a:latin typeface="kaka"/>
              </a:rPr>
              <a:t>10/18/2022</a:t>
            </a:r>
          </a:p>
        </p:txBody>
      </p:sp>
      <p:sp>
        <p:nvSpPr>
          <p:cNvPr id="7" name="Qp4KXpZplDV"/>
          <p:cNvSpPr>
            <a:spLocks noGrp="1"/>
          </p:cNvSpPr>
          <p:nvPr>
            <p:ph type="ftr" sz="quarter" idx="3"/>
          </p:nvPr>
        </p:nvSpPr>
        <p:spPr>
          <a:xfrm>
            <a:off x="4286251" y="6191252"/>
            <a:ext cx="3619500" cy="428625"/>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ctr">
              <a:lnSpc>
                <a:spcPct val="100000"/>
              </a:lnSpc>
              <a:spcBef>
                <a:spcPct val="10000"/>
              </a:spcBef>
              <a:spcAft>
                <a:spcPct val="0"/>
              </a:spcAft>
            </a:pPr>
            <a:r>
              <a:rPr sz="1800" b="0" i="0" u="none" strike="noStrike">
                <a:solidFill>
                  <a:srgbClr val="000000"/>
                </a:solidFill>
                <a:latin typeface="kaka"/>
              </a:rPr>
              <a:t>Chân trang</a:t>
            </a:r>
          </a:p>
        </p:txBody>
      </p:sp>
      <p:sp>
        <p:nvSpPr>
          <p:cNvPr id="8" name="WQi1Dm2q7A3"/>
          <p:cNvSpPr>
            <a:spLocks noGrp="1"/>
          </p:cNvSpPr>
          <p:nvPr>
            <p:ph type="sldNum" sz="quarter" idx="4"/>
          </p:nvPr>
        </p:nvSpPr>
        <p:spPr>
          <a:xfrm>
            <a:off x="8858249" y="6191252"/>
            <a:ext cx="2381251" cy="428625"/>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r">
              <a:lnSpc>
                <a:spcPct val="100000"/>
              </a:lnSpc>
              <a:spcBef>
                <a:spcPct val="10000"/>
              </a:spcBef>
              <a:spcAft>
                <a:spcPct val="0"/>
              </a:spcAft>
            </a:pPr>
            <a:r>
              <a:rPr sz="1800" b="0" i="0" u="none" strike="noStrike">
                <a:solidFill>
                  <a:srgbClr val="000000"/>
                </a:solidFill>
                <a:latin typeface="kaka"/>
              </a:rPr>
              <a:t>&lt;#&gt;</a:t>
            </a:r>
          </a:p>
        </p:txBody>
      </p:sp>
    </p:spTree>
    <p:extLst>
      <p:ext uri="{BB962C8B-B14F-4D97-AF65-F5344CB8AC3E}">
        <p14:creationId xmlns:p14="http://schemas.microsoft.com/office/powerpoint/2010/main" val="3057821216"/>
      </p:ext>
    </p:extLst>
  </p:cSld>
  <p:clrMapOvr>
    <a:masterClrMapping/>
  </p:clrMapOvr>
  <mc:AlternateContent xmlns:mc="http://schemas.openxmlformats.org/markup-compatibility/2006" xmlns:p14="http://schemas.microsoft.com/office/powerpoint/2010/main">
    <mc:Choice Requires="p14">
      <p:transition spd="slow" p14:dur="59000" advTm="60000">
        <p:sndAc>
          <p:stSnd>
            <p:snd r:embed="rId1" name="click.wav"/>
          </p:stSnd>
        </p:sndAc>
      </p:transition>
    </mc:Choice>
    <mc:Fallback xmlns="">
      <p:transition spd="slow" advTm="60000">
        <p:sndAc>
          <p:stSnd>
            <p:snd r:embed="rId3"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562FC-1834-4E82-AF57-E07F080C183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409307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F562FC-1834-4E82-AF57-E07F080C183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83808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562FC-1834-4E82-AF57-E07F080C183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55114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562FC-1834-4E82-AF57-E07F080C1839}" type="datetimeFigureOut">
              <a:rPr lang="en-US" smtClean="0"/>
              <a:pPr/>
              <a:t>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07041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562FC-1834-4E82-AF57-E07F080C1839}" type="datetimeFigureOut">
              <a:rPr lang="en-US" smtClean="0"/>
              <a:pPr/>
              <a:t>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72084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562FC-1834-4E82-AF57-E07F080C1839}" type="datetimeFigureOut">
              <a:rPr lang="en-US" smtClean="0"/>
              <a:pPr/>
              <a:t>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21874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562FC-1834-4E82-AF57-E07F080C183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237632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562FC-1834-4E82-AF57-E07F080C183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6470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562FC-1834-4E82-AF57-E07F080C1839}" type="datetimeFigureOut">
              <a:rPr lang="en-US" smtClean="0"/>
              <a:pPr/>
              <a:t>3/1/2026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F0BA5-94EE-4B5C-AA35-83056130A9EB}" type="slidenum">
              <a:rPr lang="en-US" smtClean="0"/>
              <a:pPr/>
              <a:t>‹#›</a:t>
            </a:fld>
            <a:endParaRPr lang="en-US"/>
          </a:p>
        </p:txBody>
      </p:sp>
    </p:spTree>
    <p:extLst>
      <p:ext uri="{BB962C8B-B14F-4D97-AF65-F5344CB8AC3E}">
        <p14:creationId xmlns:p14="http://schemas.microsoft.com/office/powerpoint/2010/main" val="1059419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slideLayout" Target="../slideLayouts/slideLayout6.xml"/><Relationship Id="rId7" Type="http://schemas.openxmlformats.org/officeDocument/2006/relationships/image" Target="../media/image44.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3.jpg"/><Relationship Id="rId5" Type="http://schemas.openxmlformats.org/officeDocument/2006/relationships/image" Target="../media/image42.webp"/><Relationship Id="rId10" Type="http://schemas.openxmlformats.org/officeDocument/2006/relationships/image" Target="../media/image47.png"/><Relationship Id="rId4" Type="http://schemas.openxmlformats.org/officeDocument/2006/relationships/notesSlide" Target="../notesSlides/notesSlide9.xml"/><Relationship Id="rId9"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3.png"/><Relationship Id="rId4" Type="http://schemas.openxmlformats.org/officeDocument/2006/relationships/image" Target="../media/image1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1.wav"/><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descr="BƯỚM 5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961410">
            <a:off x="10456457" y="312759"/>
            <a:ext cx="621166"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19048" flipH="1">
            <a:off x="586933" y="499045"/>
            <a:ext cx="596673"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938C8D5B-71B5-F82D-11B6-029E5CBDA5BE}"/>
              </a:ext>
            </a:extLst>
          </p:cNvPr>
          <p:cNvSpPr txBox="1">
            <a:spLocks noChangeArrowheads="1"/>
          </p:cNvSpPr>
          <p:nvPr/>
        </p:nvSpPr>
        <p:spPr bwMode="auto">
          <a:xfrm>
            <a:off x="2066296" y="420327"/>
            <a:ext cx="8059407" cy="144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724" tIns="63861" rIns="127724" bIns="638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2810" eaLnBrk="1" hangingPunct="1">
              <a:defRPr/>
            </a:pPr>
            <a:r>
              <a:rPr lang="en-US" sz="4267" b="1" dirty="0" err="1">
                <a:solidFill>
                  <a:srgbClr val="0000CC"/>
                </a:solidFill>
                <a:effectLst>
                  <a:outerShdw blurRad="38100" dist="38100" dir="2700000" algn="tl">
                    <a:srgbClr val="000000">
                      <a:alpha val="43137"/>
                    </a:srgbClr>
                  </a:outerShdw>
                </a:effectLst>
                <a:latin typeface="Times New Roman" pitchFamily="18" charset="0"/>
              </a:rPr>
              <a:t>CHÀO</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MỪNG</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QUÝ</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THẦY</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CÔ</a:t>
            </a:r>
            <a:endParaRPr lang="en-US" sz="4267" b="1" dirty="0">
              <a:solidFill>
                <a:srgbClr val="0000CC"/>
              </a:solidFill>
              <a:effectLst>
                <a:outerShdw blurRad="38100" dist="38100" dir="2700000" algn="tl">
                  <a:srgbClr val="000000">
                    <a:alpha val="43137"/>
                  </a:srgbClr>
                </a:outerShdw>
              </a:effectLst>
              <a:latin typeface="Times New Roman" pitchFamily="18" charset="0"/>
            </a:endParaRPr>
          </a:p>
          <a:p>
            <a:pPr algn="ctr" defTabSz="812810" eaLnBrk="1" hangingPunct="1">
              <a:defRPr/>
            </a:pPr>
            <a:r>
              <a:rPr lang="en-US" sz="4267" b="1" dirty="0" err="1">
                <a:solidFill>
                  <a:srgbClr val="0000CC"/>
                </a:solidFill>
                <a:effectLst>
                  <a:outerShdw blurRad="38100" dist="38100" dir="2700000" algn="tl">
                    <a:srgbClr val="000000">
                      <a:alpha val="43137"/>
                    </a:srgbClr>
                  </a:outerShdw>
                </a:effectLst>
                <a:latin typeface="Times New Roman" pitchFamily="18" charset="0"/>
              </a:rPr>
              <a:t>VỀ</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DỰ</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GIỜ</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THĂM</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4267"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0" name="Text Box 14">
            <a:extLst>
              <a:ext uri="{FF2B5EF4-FFF2-40B4-BE49-F238E27FC236}">
                <a16:creationId xmlns:a16="http://schemas.microsoft.com/office/drawing/2014/main" id="{C306BA28-5204-EF39-F957-02DB9C089CCC}"/>
              </a:ext>
            </a:extLst>
          </p:cNvPr>
          <p:cNvSpPr txBox="1">
            <a:spLocks noChangeArrowheads="1"/>
          </p:cNvSpPr>
          <p:nvPr/>
        </p:nvSpPr>
        <p:spPr bwMode="auto">
          <a:xfrm>
            <a:off x="1862514" y="2116347"/>
            <a:ext cx="8059407" cy="231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724" tIns="63861" rIns="127724" bIns="638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2810" eaLnBrk="1" hangingPunct="1">
              <a:spcBef>
                <a:spcPts val="1600"/>
              </a:spcBef>
              <a:defRPr/>
            </a:pP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812810" eaLnBrk="1" hangingPunct="1">
              <a:spcBef>
                <a:spcPts val="1600"/>
              </a:spcBef>
              <a:defRPr/>
            </a:pP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Ngày hội rừng xanh (3 tiết)</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812810" eaLnBrk="1" hangingPunct="1">
              <a:spcBef>
                <a:spcPts val="16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GV: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Yến</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 name="Picture 16" descr="WhitecornerFlower">
            <a:extLst>
              <a:ext uri="{FF2B5EF4-FFF2-40B4-BE49-F238E27FC236}">
                <a16:creationId xmlns:a16="http://schemas.microsoft.com/office/drawing/2014/main" id="{94AD7ACD-B280-72DB-BE99-0B0DFCB97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4" y="-117922"/>
            <a:ext cx="1956868" cy="210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WhitecornerFlower">
            <a:extLst>
              <a:ext uri="{FF2B5EF4-FFF2-40B4-BE49-F238E27FC236}">
                <a16:creationId xmlns:a16="http://schemas.microsoft.com/office/drawing/2014/main" id="{91833F99-8983-9CB6-512A-DCCFD62AF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005448" y="-83527"/>
            <a:ext cx="2171700" cy="233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29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237956" y="2103359"/>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Times New Roman" panose="02020603050405020304" pitchFamily="18" charset="0"/>
                <a:cs typeface="Times New Roman" panose="02020603050405020304" pitchFamily="18" charset="0"/>
              </a:rPr>
              <a:t>Ảo thuật: </a:t>
            </a:r>
            <a:r>
              <a:rPr lang="vi-VN" sz="2800" b="1" dirty="0">
                <a:solidFill>
                  <a:srgbClr val="002060"/>
                </a:solidFill>
                <a:latin typeface="Times New Roman" panose="02020603050405020304" pitchFamily="18" charset="0"/>
                <a:cs typeface="Times New Roman" panose="02020603050405020304" pitchFamily="18"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A822F68B-C17C-54F1-70A8-A31841A83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4226" y="2552489"/>
            <a:ext cx="4416207" cy="2866444"/>
          </a:xfrm>
          <a:prstGeom prst="rect">
            <a:avLst/>
          </a:prstGeom>
        </p:spPr>
      </p:pic>
      <p:pic>
        <p:nvPicPr>
          <p:cNvPr id="5" name="Picture 4">
            <a:extLst>
              <a:ext uri="{FF2B5EF4-FFF2-40B4-BE49-F238E27FC236}">
                <a16:creationId xmlns:a16="http://schemas.microsoft.com/office/drawing/2014/main" id="{8F26A3D8-79E0-181D-11BE-F73DAB75FC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260" y="3872775"/>
            <a:ext cx="3713259" cy="2866444"/>
          </a:xfrm>
          <a:prstGeom prst="rect">
            <a:avLst/>
          </a:prstGeom>
        </p:spPr>
      </p:pic>
    </p:spTree>
    <p:extLst>
      <p:ext uri="{BB962C8B-B14F-4D97-AF65-F5344CB8AC3E}">
        <p14:creationId xmlns:p14="http://schemas.microsoft.com/office/powerpoint/2010/main" val="25136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221" y="2169638"/>
            <a:ext cx="2711258" cy="2120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02722" y="1269187"/>
            <a:ext cx="4089827"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562" y="2403076"/>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236" y="2444074"/>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412" y="2417868"/>
            <a:ext cx="2306310"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91513" y="4742733"/>
            <a:ext cx="3571902"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6543686" y="4748887"/>
            <a:ext cx="5704765" cy="693113"/>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LẠI CẢ 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156988" y="381213"/>
            <a:ext cx="2571750"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1. Luyện đọc</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117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20" y="260998"/>
            <a:ext cx="3429000" cy="482593"/>
          </a:xfrm>
          <a:prstGeom prst="rect">
            <a:avLst/>
          </a:prstGeom>
          <a:noFill/>
        </p:spPr>
        <p:txBody>
          <a:bodyPr wrap="square" lIns="51206" tIns="25603" rIns="51206" bIns="25603" rtlCol="0">
            <a:spAutoFit/>
          </a:bodyPr>
          <a:lstStyle/>
          <a:p>
            <a:r>
              <a:rPr lang="vi-VN" sz="2800" b="1" dirty="0">
                <a:solidFill>
                  <a:srgbClr val="FF0000"/>
                </a:solidFill>
                <a:latin typeface="Times New Roman" pitchFamily="18" charset="0"/>
                <a:cs typeface="Times New Roman" pitchFamily="18" charset="0"/>
              </a:rPr>
              <a:t>II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endParaRPr lang="en-US" sz="28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9F2DDC36-58F2-403C-BA0B-2480FE3B9CE9}"/>
              </a:ext>
            </a:extLst>
          </p:cNvPr>
          <p:cNvSpPr txBox="1"/>
          <p:nvPr/>
        </p:nvSpPr>
        <p:spPr>
          <a:xfrm>
            <a:off x="62806" y="788447"/>
            <a:ext cx="12192000" cy="523220"/>
          </a:xfrm>
          <a:prstGeom prst="rect">
            <a:avLst/>
          </a:prstGeom>
          <a:noFill/>
        </p:spPr>
        <p:txBody>
          <a:bodyPr wrap="square">
            <a:spAutoFit/>
          </a:bodyPr>
          <a:lstStyle/>
          <a:p>
            <a:pPr lvl="0">
              <a:defRPr/>
            </a:pPr>
            <a:r>
              <a:rPr lang="en-US" sz="2800" b="1" dirty="0">
                <a:solidFill>
                  <a:srgbClr val="008000"/>
                </a:solidFill>
                <a:latin typeface="Times New Roman" panose="02020603050405020304" pitchFamily="18" charset="0"/>
                <a:cs typeface="Times New Roman" panose="02020603050405020304" pitchFamily="18" charset="0"/>
              </a:rPr>
              <a:t>1.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sự</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vật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tham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ngày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hội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như</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thế</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8C493D6-3AA0-9D46-7BD4-2180A93D0476}"/>
              </a:ext>
            </a:extLst>
          </p:cNvPr>
          <p:cNvSpPr txBox="1"/>
          <p:nvPr/>
        </p:nvSpPr>
        <p:spPr>
          <a:xfrm>
            <a:off x="73275" y="1336168"/>
            <a:ext cx="11966107" cy="954107"/>
          </a:xfrm>
          <a:prstGeom prst="rect">
            <a:avLst/>
          </a:prstGeom>
          <a:noFill/>
        </p:spPr>
        <p:txBody>
          <a:bodyPr wrap="square">
            <a:spAutoFit/>
          </a:bodyPr>
          <a:lstStyle/>
          <a:p>
            <a:pPr algn="just"/>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nl-NL" sz="2800" b="1" dirty="0">
                <a:solidFill>
                  <a:srgbClr val="0000CC"/>
                </a:solidFill>
                <a:latin typeface="Times New Roman" pitchFamily="18" charset="0"/>
                <a:cs typeface="Times New Roman" pitchFamily="18" charset="0"/>
              </a:rPr>
              <a:t>Tre, trúc nổi nhạc sáo, khe suối gảy nhạc đàn, nấm mang ô đi hội, cọn nước chơi trò đu quay. </a:t>
            </a:r>
            <a:endParaRPr lang="en-US" sz="2800" b="1" dirty="0">
              <a:solidFill>
                <a:srgbClr val="0000CC"/>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9F2DDC36-58F2-403C-BA0B-2480FE3B9CE9}"/>
              </a:ext>
            </a:extLst>
          </p:cNvPr>
          <p:cNvSpPr txBox="1"/>
          <p:nvPr/>
        </p:nvSpPr>
        <p:spPr>
          <a:xfrm>
            <a:off x="0" y="2493971"/>
            <a:ext cx="12192000" cy="954107"/>
          </a:xfrm>
          <a:prstGeom prst="rect">
            <a:avLst/>
          </a:prstGeom>
          <a:noFill/>
        </p:spPr>
        <p:txBody>
          <a:bodyPr wrap="square">
            <a:spAutoFit/>
          </a:bodyPr>
          <a:lstStyle/>
          <a:p>
            <a:pPr algn="just"/>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bạn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hỏi</a:t>
            </a:r>
            <a:r>
              <a:rPr lang="en-US" sz="2800" b="1" dirty="0">
                <a:solidFill>
                  <a:srgbClr val="008000"/>
                </a:solidFill>
                <a:latin typeface="Times New Roman" pitchFamily="18" charset="0"/>
                <a:cs typeface="Times New Roman" pitchFamily="18" charset="0"/>
              </a:rPr>
              <a:t> – </a:t>
            </a:r>
            <a:r>
              <a:rPr lang="en-US" sz="2800" b="1" dirty="0" err="1">
                <a:solidFill>
                  <a:srgbClr val="008000"/>
                </a:solidFill>
                <a:latin typeface="Times New Roman" pitchFamily="18" charset="0"/>
                <a:cs typeface="Times New Roman" pitchFamily="18" charset="0"/>
              </a:rPr>
              <a:t>đáp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hoạt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động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của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con </a:t>
            </a:r>
            <a:r>
              <a:rPr lang="en-US" sz="2800" b="1" dirty="0" err="1">
                <a:solidFill>
                  <a:srgbClr val="008000"/>
                </a:solidFill>
                <a:latin typeface="Times New Roman" pitchFamily="18" charset="0"/>
                <a:cs typeface="Times New Roman" pitchFamily="18" charset="0"/>
              </a:rPr>
              <a:t>vật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ngày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hội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rừng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xanh</a:t>
            </a:r>
            <a:r>
              <a:rPr lang="en-US" sz="2800" b="1" dirty="0">
                <a:solidFill>
                  <a:srgbClr val="008000"/>
                </a:solidFill>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id="{68C493D6-3AA0-9D46-7BD4-2180A93D0476}"/>
              </a:ext>
            </a:extLst>
          </p:cNvPr>
          <p:cNvSpPr txBox="1"/>
          <p:nvPr/>
        </p:nvSpPr>
        <p:spPr>
          <a:xfrm>
            <a:off x="1451158" y="3301759"/>
            <a:ext cx="10588224" cy="954107"/>
          </a:xfrm>
          <a:prstGeom prst="rect">
            <a:avLst/>
          </a:prstGeom>
          <a:noFill/>
        </p:spPr>
        <p:txBody>
          <a:bodyPr wrap="square">
            <a:spAutoFit/>
          </a:bodyPr>
          <a:lstStyle/>
          <a:p>
            <a:pPr algn="just"/>
            <a:r>
              <a:rPr lang="nl-NL" sz="2800" b="1" dirty="0">
                <a:solidFill>
                  <a:srgbClr val="0000CC"/>
                </a:solidFill>
                <a:latin typeface="Times New Roman" pitchFamily="18" charset="0"/>
                <a:cs typeface="Times New Roman" pitchFamily="18" charset="0"/>
              </a:rPr>
              <a:t> M:     - Chim gõ kiến làm gì?</a:t>
            </a:r>
          </a:p>
          <a:p>
            <a:pPr algn="just"/>
            <a:r>
              <a:rPr lang="nl-NL" sz="2800" b="1" dirty="0">
                <a:solidFill>
                  <a:srgbClr val="0000CC"/>
                </a:solidFill>
                <a:latin typeface="Times New Roman" pitchFamily="18" charset="0"/>
                <a:cs typeface="Times New Roman" pitchFamily="18" charset="0"/>
              </a:rPr>
              <a:t>           - Chim gõ kiến nổi mõ.</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41484" y="4306297"/>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3.</a:t>
            </a:r>
            <a:r>
              <a:rPr lang="vi-VN"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thơ</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âm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âm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ấy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có</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dụng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p>
        </p:txBody>
      </p:sp>
      <p:sp>
        <p:nvSpPr>
          <p:cNvPr id="14" name="TextBox 13"/>
          <p:cNvSpPr txBox="1"/>
          <p:nvPr/>
        </p:nvSpPr>
        <p:spPr>
          <a:xfrm>
            <a:off x="52651" y="4923856"/>
            <a:ext cx="12150516" cy="1338828"/>
          </a:xfrm>
          <a:prstGeom prst="rect">
            <a:avLst/>
          </a:prstGeom>
          <a:noFill/>
        </p:spPr>
        <p:txBody>
          <a:bodyPr wrap="square" rtlCol="0">
            <a:spAutoFit/>
          </a:bodyPr>
          <a:lstStyle/>
          <a:p>
            <a:r>
              <a:rPr lang="nl-NL" sz="2700" b="1" dirty="0">
                <a:solidFill>
                  <a:srgbClr val="0000CC"/>
                </a:solidFill>
                <a:latin typeface="Times New Roman" pitchFamily="18" charset="0"/>
                <a:cs typeface="Times New Roman" pitchFamily="18" charset="0"/>
              </a:rPr>
              <a:t>- Tiếng mõ, tiếng gà rừng gọi, tiếng nhạc sáo của tre trúc, tiếng nhạc đàn của khe suối, tiếng lĩnh xướng của khướu. </a:t>
            </a:r>
          </a:p>
          <a:p>
            <a:r>
              <a:rPr lang="nl-NL" sz="2700" b="1" dirty="0">
                <a:solidFill>
                  <a:srgbClr val="0000CC"/>
                </a:solidFill>
                <a:latin typeface="Times New Roman" pitchFamily="18" charset="0"/>
                <a:cs typeface="Times New Roman" pitchFamily="18" charset="0"/>
              </a:rPr>
              <a:t>- Tác dụng: Những âm thanh đa dạng đó làm cho ngày hội vui tươi, rộn rã hơn</a:t>
            </a:r>
            <a:endParaRPr lang="en-US" sz="2700" b="1" dirty="0">
              <a:solidFill>
                <a:srgbClr val="0000CC"/>
              </a:solidFill>
              <a:latin typeface="Times New Roman" pitchFamily="18" charset="0"/>
              <a:cs typeface="Times New Roman" pitchFamily="18" charset="0"/>
            </a:endParaRPr>
          </a:p>
        </p:txBody>
      </p:sp>
      <p:sp>
        <p:nvSpPr>
          <p:cNvPr id="15" name="TextBox 14"/>
          <p:cNvSpPr txBox="1"/>
          <p:nvPr/>
        </p:nvSpPr>
        <p:spPr>
          <a:xfrm>
            <a:off x="20741" y="6338711"/>
            <a:ext cx="12071174"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4. </a:t>
            </a:r>
            <a:r>
              <a:rPr lang="en-US" sz="2800" b="1" dirty="0" err="1">
                <a:solidFill>
                  <a:srgbClr val="008000"/>
                </a:solidFill>
                <a:latin typeface="Times New Roman" pitchFamily="18" charset="0"/>
                <a:cs typeface="Times New Roman" pitchFamily="18" charset="0"/>
              </a:rPr>
              <a:t>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thích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nhất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hình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thơ</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Vì</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sao</a:t>
            </a:r>
            <a:r>
              <a:rPr lang="en-US" sz="2800" b="1" dirty="0">
                <a:solidFill>
                  <a:srgbClr val="008000"/>
                </a:solidFill>
                <a:latin typeface="Times New Roman" pitchFamily="18" charset="0"/>
                <a:cs typeface="Times New Roman" pitchFamily="18" charset="0"/>
              </a:rPr>
              <a:t>?</a:t>
            </a:r>
            <a:endParaRPr lang="en-US" sz="2800" dirty="0">
              <a:solidFill>
                <a:srgbClr val="008000"/>
              </a:solidFill>
            </a:endParaRPr>
          </a:p>
        </p:txBody>
      </p:sp>
    </p:spTree>
    <p:extLst>
      <p:ext uri="{BB962C8B-B14F-4D97-AF65-F5344CB8AC3E}">
        <p14:creationId xmlns:p14="http://schemas.microsoft.com/office/powerpoint/2010/main" val="9025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02943" y="4797180"/>
            <a:ext cx="3222059"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7413" y="3491228"/>
            <a:ext cx="1187516" cy="1361562"/>
          </a:xfrm>
          <a:prstGeom prst="rect">
            <a:avLst/>
          </a:prstGeom>
        </p:spPr>
      </p:pic>
      <p:pic>
        <p:nvPicPr>
          <p:cNvPr id="9" name="Picture 9"/>
          <p:cNvPicPr>
            <a:picLocks noChangeAspect="1"/>
          </p:cNvPicPr>
          <p:nvPr/>
        </p:nvPicPr>
        <p:blipFill>
          <a:blip r:embed="rId5" cstate="print"/>
          <a:srcRect/>
          <a:stretch>
            <a:fillRect/>
          </a:stretch>
        </p:blipFill>
        <p:spPr>
          <a:xfrm>
            <a:off x="1412058" y="1863715"/>
            <a:ext cx="1135688" cy="1298890"/>
          </a:xfrm>
          <a:prstGeom prst="rect">
            <a:avLst/>
          </a:prstGeom>
        </p:spPr>
      </p:pic>
      <p:sp>
        <p:nvSpPr>
          <p:cNvPr id="18" name="TextBox 17"/>
          <p:cNvSpPr txBox="1"/>
          <p:nvPr/>
        </p:nvSpPr>
        <p:spPr>
          <a:xfrm>
            <a:off x="4065713" y="2098476"/>
            <a:ext cx="5250692"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374" y="2197741"/>
            <a:ext cx="1638206" cy="1656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963236" y="3001356"/>
            <a:ext cx="4357718" cy="508447"/>
          </a:xfrm>
          <a:prstGeom prst="rect">
            <a:avLst/>
          </a:prstGeom>
          <a:noFill/>
        </p:spPr>
        <p:txBody>
          <a:bodyPr wrap="square" lIns="76810" tIns="38405" rIns="76810" bIns="38405"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3429000" y="3796406"/>
            <a:ext cx="8534400" cy="1801109"/>
          </a:xfrm>
          <a:prstGeom prst="rect">
            <a:avLst/>
          </a:prstGeom>
          <a:noFill/>
        </p:spPr>
        <p:txBody>
          <a:bodyPr wrap="square" lIns="76810" tIns="38405" rIns="76810" bIns="38405" rtlCol="0">
            <a:spAutoFit/>
          </a:bodyPr>
          <a:lstStyle/>
          <a:p>
            <a:pPr algn="just"/>
            <a:r>
              <a:rPr lang="en-US" sz="2800" b="1" dirty="0">
                <a:solidFill>
                  <a:srgbClr val="FF0000"/>
                </a:solidFill>
                <a:latin typeface="Times New Roman" panose="02020603050405020304"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Nội</a:t>
            </a:r>
            <a:r>
              <a:rPr lang="en-US" sz="2800" b="1" dirty="0">
                <a:solidFill>
                  <a:srgbClr val="FF0000"/>
                </a:solidFill>
                <a:latin typeface="Times New Roman" pitchFamily="18" charset="0"/>
                <a:cs typeface="Times New Roman" pitchFamily="18" charset="0"/>
              </a:rPr>
              <a:t> dung: </a:t>
            </a:r>
            <a:r>
              <a:rPr lang="en-US" sz="2800" b="1" kern="0" dirty="0" err="1">
                <a:solidFill>
                  <a:srgbClr val="0000FF"/>
                </a:solidFill>
                <a:latin typeface="Times New Roman" panose="02020603050405020304" pitchFamily="18" charset="0"/>
                <a:cs typeface="Times New Roman" panose="02020603050405020304" pitchFamily="18" charset="0"/>
                <a:sym typeface="Arial"/>
              </a:rPr>
              <a:t>Bài</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thơ</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kể</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về</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ngày</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hội</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rừng</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xanh</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của</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các</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loài</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vật</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cây</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cối</a:t>
            </a:r>
            <a:r>
              <a:rPr lang="en-US" sz="2800" b="1" kern="0" dirty="0">
                <a:solidFill>
                  <a:srgbClr val="0000FF"/>
                </a:solidFill>
                <a:latin typeface="Times New Roman" panose="02020603050405020304" pitchFamily="18" charset="0"/>
                <a:cs typeface="Times New Roman" panose="02020603050405020304" pitchFamily="18" charset="0"/>
                <a:sym typeface="Arial"/>
              </a:rPr>
              <a:t> ở </a:t>
            </a:r>
            <a:r>
              <a:rPr lang="en-US" sz="2800" b="1" kern="0" dirty="0" err="1">
                <a:solidFill>
                  <a:srgbClr val="0000FF"/>
                </a:solidFill>
                <a:latin typeface="Times New Roman" panose="02020603050405020304" pitchFamily="18" charset="0"/>
                <a:cs typeface="Times New Roman" panose="02020603050405020304" pitchFamily="18" charset="0"/>
                <a:sym typeface="Arial"/>
              </a:rPr>
              <a:t>trong</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rừng</a:t>
            </a:r>
            <a:r>
              <a:rPr lang="en-US" sz="2800" b="1" kern="0" dirty="0">
                <a:solidFill>
                  <a:srgbClr val="0000FF"/>
                </a:solidFill>
                <a:latin typeface="Times New Roman" panose="02020603050405020304" pitchFamily="18" charset="0"/>
                <a:cs typeface="Times New Roman" panose="02020603050405020304" pitchFamily="18" charset="0"/>
                <a:sym typeface="Arial"/>
              </a:rPr>
              <a:t>. Qua </a:t>
            </a:r>
            <a:r>
              <a:rPr lang="en-US" sz="2800" b="1" kern="0" dirty="0" err="1">
                <a:solidFill>
                  <a:srgbClr val="0000FF"/>
                </a:solidFill>
                <a:latin typeface="Times New Roman" panose="02020603050405020304" pitchFamily="18" charset="0"/>
                <a:cs typeface="Times New Roman" panose="02020603050405020304" pitchFamily="18" charset="0"/>
                <a:sym typeface="Arial"/>
              </a:rPr>
              <a:t>đó</a:t>
            </a:r>
            <a:r>
              <a:rPr lang="en-US" sz="2800" b="1" kern="0" dirty="0">
                <a:solidFill>
                  <a:srgbClr val="0000FF"/>
                </a:solidFill>
                <a:latin typeface="Times New Roman" panose="02020603050405020304" pitchFamily="18" charset="0"/>
                <a:cs typeface="Times New Roman" panose="02020603050405020304" pitchFamily="18" charset="0"/>
                <a:sym typeface="Arial"/>
              </a:rPr>
              <a:t> ta </a:t>
            </a:r>
            <a:r>
              <a:rPr lang="en-US" sz="2800" b="1" kern="0" dirty="0" err="1">
                <a:solidFill>
                  <a:srgbClr val="0000FF"/>
                </a:solidFill>
                <a:latin typeface="Times New Roman" panose="02020603050405020304" pitchFamily="18" charset="0"/>
                <a:cs typeface="Times New Roman" panose="02020603050405020304" pitchFamily="18" charset="0"/>
                <a:sym typeface="Arial"/>
              </a:rPr>
              <a:t>thấy</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được</a:t>
            </a:r>
            <a:r>
              <a:rPr lang="vi-VN" sz="2800" b="1" kern="0" dirty="0">
                <a:solidFill>
                  <a:srgbClr val="0000FF"/>
                </a:solidFill>
                <a:latin typeface="Times New Roman" panose="02020603050405020304" pitchFamily="18" charset="0"/>
                <a:cs typeface="Times New Roman" panose="02020603050405020304" pitchFamily="18" charset="0"/>
                <a:sym typeface="Arial"/>
              </a:rPr>
              <a:t> </a:t>
            </a:r>
            <a:r>
              <a:rPr lang="vi-VN" sz="2800" b="1" dirty="0">
                <a:solidFill>
                  <a:srgbClr val="0000FF"/>
                </a:solidFill>
                <a:latin typeface="Times New Roman" panose="02020603050405020304" pitchFamily="18" charset="0"/>
                <a:cs typeface="Times New Roman" panose="02020603050405020304" pitchFamily="18" charset="0"/>
                <a:sym typeface="Arial"/>
              </a:rPr>
              <a:t>t</a:t>
            </a:r>
            <a:r>
              <a:rPr lang="nl-NL" sz="2800" b="1" dirty="0">
                <a:solidFill>
                  <a:srgbClr val="0000FF"/>
                </a:solidFill>
                <a:latin typeface="Times New Roman" panose="02020603050405020304" pitchFamily="18" charset="0"/>
                <a:cs typeface="Times New Roman" panose="02020603050405020304" pitchFamily="18" charset="0"/>
              </a:rPr>
              <a:t>hiên nhiên xung quanh chúng ta là một thế giới vô cùng kì thú và hấp dẫn.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09057" y="1419885"/>
            <a:ext cx="2606002"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5900055"/>
            <a:ext cx="6858000"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diễn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thuộc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lòng</a:t>
            </a:r>
            <a:r>
              <a:rPr lang="vi-VN" sz="2800" b="1" dirty="0">
                <a:solidFill>
                  <a:srgbClr val="008000"/>
                </a:solidFill>
                <a:latin typeface="Times New Roman" pitchFamily="18" charset="0"/>
                <a:cs typeface="Times New Roman" pitchFamily="18" charset="0"/>
              </a:rPr>
              <a:t>.</a:t>
            </a:r>
          </a:p>
        </p:txBody>
      </p:sp>
      <p:sp>
        <p:nvSpPr>
          <p:cNvPr id="22" name="TextBox 21"/>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a:t>
            </a:r>
            <a:r>
              <a:rPr lang="en-US" sz="2800" b="1" dirty="0">
                <a:solidFill>
                  <a:srgbClr val="0000CC"/>
                </a:solidFill>
                <a:latin typeface="Times New Roman" pitchFamily="18" charset="0"/>
                <a:cs typeface="Times New Roman" pitchFamily="18" charset="0"/>
              </a:rPr>
              <a:t>ai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10</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23" name="TextBox 22"/>
          <p:cNvSpPr txBox="1"/>
          <p:nvPr/>
        </p:nvSpPr>
        <p:spPr>
          <a:xfrm>
            <a:off x="0" y="45144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4" name="TextBox 23"/>
          <p:cNvSpPr txBox="1"/>
          <p:nvPr/>
        </p:nvSpPr>
        <p:spPr>
          <a:xfrm>
            <a:off x="0" y="816450"/>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xanh</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93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6533" y="1948587"/>
            <a:ext cx="5907016" cy="954107"/>
          </a:xfrm>
          <a:prstGeom prst="rect">
            <a:avLst/>
          </a:prstGeom>
        </p:spPr>
        <p:txBody>
          <a:bodyPr wrap="square">
            <a:spAutoFit/>
          </a:bodyPr>
          <a:lstStyle/>
          <a:p>
            <a:pPr algn="just"/>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1.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điều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rừng</a:t>
            </a:r>
            <a:r>
              <a:rPr lang="en-US" sz="2800" b="1" dirty="0">
                <a:solidFill>
                  <a:srgbClr val="008000"/>
                </a:solidFill>
                <a:latin typeface="Times New Roman" pitchFamily="18" charset="0"/>
                <a:cs typeface="Times New Roman" pitchFamily="18" charset="0"/>
              </a:rPr>
              <a:t> (qua </a:t>
            </a:r>
            <a:r>
              <a:rPr lang="en-US" sz="2800" b="1" dirty="0" err="1">
                <a:solidFill>
                  <a:srgbClr val="008000"/>
                </a:solidFill>
                <a:latin typeface="Times New Roman" pitchFamily="18" charset="0"/>
                <a:cs typeface="Times New Roman" pitchFamily="18" charset="0"/>
              </a:rPr>
              <a:t>phim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sách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báo</a:t>
            </a:r>
            <a:r>
              <a:rPr lang="en-US" sz="2800" b="1" dirty="0">
                <a:solidFill>
                  <a:srgbClr val="008000"/>
                </a:solidFill>
                <a:latin typeface="Times New Roman" pitchFamily="18" charset="0"/>
                <a:cs typeface="Times New Roman" pitchFamily="18" charset="0"/>
              </a:rPr>
              <a:t>).            </a:t>
            </a: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11" name="TextBox 10"/>
          <p:cNvSpPr txBox="1"/>
          <p:nvPr/>
        </p:nvSpPr>
        <p:spPr>
          <a:xfrm>
            <a:off x="116533" y="3047366"/>
            <a:ext cx="7023526" cy="1815882"/>
          </a:xfrm>
          <a:prstGeom prst="rect">
            <a:avLst/>
          </a:prstGeom>
          <a:noFill/>
        </p:spPr>
        <p:txBody>
          <a:bodyPr wrap="none" rtlCol="0">
            <a:spAutoFit/>
          </a:bodyPr>
          <a:lstStyle/>
          <a:p>
            <a:pPr algn="just"/>
            <a:r>
              <a:rPr lang="en-US" sz="2800" b="1" dirty="0">
                <a:solidFill>
                  <a:srgbClr val="0000CC"/>
                </a:solidFill>
                <a:latin typeface="Times New Roman" panose="02020603050405020304" pitchFamily="18" charset="0"/>
                <a:cs typeface="Times New Roman" panose="02020603050405020304" pitchFamily="18" charset="0"/>
              </a:rPr>
              <a:t>G</a:t>
            </a:r>
            <a:r>
              <a:rPr lang="en-US" sz="2800" b="1" dirty="0">
                <a:latin typeface="Times New Roman" panose="02020603050405020304" pitchFamily="18" charset="0"/>
                <a:cs typeface="Times New Roman" panose="02020603050405020304" pitchFamily="18" charset="0"/>
              </a:rPr>
              <a:t>: </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biết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nhờ</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đâu</a:t>
            </a:r>
            <a:r>
              <a:rPr lang="en-US" sz="2800" b="1" dirty="0">
                <a:solidFill>
                  <a:srgbClr val="0000CC"/>
                </a:solidFill>
                <a:latin typeface="Times New Roman" panose="02020603050405020304" pitchFamily="18" charset="0"/>
                <a:cs typeface="Times New Roman" panose="02020603050405020304" pitchFamily="18" charset="0"/>
              </a:rPr>
              <a:t>?</a:t>
            </a:r>
          </a:p>
          <a:p>
            <a:pPr algn="just"/>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Cây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a:t>
            </a:r>
          </a:p>
          <a:p>
            <a:pPr algn="just"/>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con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gì</a:t>
            </a:r>
            <a:r>
              <a:rPr lang="en-US" sz="2800" b="1" dirty="0">
                <a:solidFill>
                  <a:srgbClr val="0000CC"/>
                </a:solidFill>
                <a:latin typeface="Times New Roman" panose="02020603050405020304" pitchFamily="18" charset="0"/>
                <a:cs typeface="Times New Roman" panose="02020603050405020304" pitchFamily="18" charset="0"/>
              </a:rPr>
              <a:t>?</a:t>
            </a:r>
          </a:p>
          <a:p>
            <a:pPr algn="just"/>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Nêu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cảm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nghĩ</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về</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a:t>
            </a:r>
            <a:r>
              <a:rPr lang="en-US" sz="2800" b="1" dirty="0">
                <a:solidFill>
                  <a:srgbClr val="0000CC"/>
                </a:solidFill>
                <a:latin typeface="Times New Roman" pitchFamily="18" charset="0"/>
                <a:cs typeface="Times New Roman" pitchFamily="18" charset="0"/>
              </a:rPr>
              <a:t>ai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10</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13" name="TextBox 12"/>
          <p:cNvSpPr txBox="1"/>
          <p:nvPr/>
        </p:nvSpPr>
        <p:spPr>
          <a:xfrm>
            <a:off x="0" y="45144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4" name="TextBox 13"/>
          <p:cNvSpPr txBox="1"/>
          <p:nvPr/>
        </p:nvSpPr>
        <p:spPr>
          <a:xfrm>
            <a:off x="0" y="865198"/>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nghe</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3E24145-3DA2-D807-FC45-DCF4811AA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059" y="1566407"/>
            <a:ext cx="5168560" cy="4840147"/>
          </a:xfrm>
          <a:prstGeom prst="rect">
            <a:avLst/>
          </a:prstGeom>
        </p:spPr>
      </p:pic>
    </p:spTree>
    <p:extLst>
      <p:ext uri="{BB962C8B-B14F-4D97-AF65-F5344CB8AC3E}">
        <p14:creationId xmlns:p14="http://schemas.microsoft.com/office/powerpoint/2010/main" val="35139464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19CF-56E0-E16E-D78D-0EA248B2CA16}"/>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34F510F3-009F-11CB-9BE8-05412C974360}"/>
              </a:ext>
            </a:extLst>
          </p:cNvPr>
          <p:cNvSpPr txBox="1"/>
          <p:nvPr/>
        </p:nvSpPr>
        <p:spPr>
          <a:xfrm>
            <a:off x="1709293" y="5814361"/>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Vườn quốc gia Tràm Chim Tam Nông (Đồng Tháp)</a:t>
            </a:r>
          </a:p>
        </p:txBody>
      </p:sp>
      <p:sp>
        <p:nvSpPr>
          <p:cNvPr id="20" name="TextBox 19">
            <a:extLst>
              <a:ext uri="{FF2B5EF4-FFF2-40B4-BE49-F238E27FC236}">
                <a16:creationId xmlns:a16="http://schemas.microsoft.com/office/drawing/2014/main" id="{82F6B9E1-344B-2D5E-284C-15968D8DA723}"/>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C5E23C5-480A-0487-3CC9-8E5A5BB25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988" y="1142089"/>
            <a:ext cx="6191250" cy="4384068"/>
          </a:xfrm>
          <a:prstGeom prst="rect">
            <a:avLst/>
          </a:prstGeom>
        </p:spPr>
      </p:pic>
      <p:pic>
        <p:nvPicPr>
          <p:cNvPr id="6" name="Picture 5">
            <a:extLst>
              <a:ext uri="{FF2B5EF4-FFF2-40B4-BE49-F238E27FC236}">
                <a16:creationId xmlns:a16="http://schemas.microsoft.com/office/drawing/2014/main" id="{58AD413A-96BC-B191-1EF3-D0873A959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0900" y="1142088"/>
            <a:ext cx="4705847" cy="4384068"/>
          </a:xfrm>
          <a:prstGeom prst="rect">
            <a:avLst/>
          </a:prstGeom>
        </p:spPr>
      </p:pic>
      <p:pic>
        <p:nvPicPr>
          <p:cNvPr id="2" name="grok-video-af81aa52-3ed0-4110-bf56-f19747fda59a">
            <a:hlinkClick r:id="" action="ppaction://media"/>
            <a:extLst>
              <a:ext uri="{FF2B5EF4-FFF2-40B4-BE49-F238E27FC236}">
                <a16:creationId xmlns:a16="http://schemas.microsoft.com/office/drawing/2014/main" id="{782E0E10-2DB0-4B40-B6F3-47E244A27D1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6988" y="1142088"/>
            <a:ext cx="11339687" cy="5582562"/>
          </a:xfrm>
          <a:prstGeom prst="rect">
            <a:avLst/>
          </a:prstGeom>
        </p:spPr>
      </p:pic>
    </p:spTree>
    <p:extLst>
      <p:ext uri="{BB962C8B-B14F-4D97-AF65-F5344CB8AC3E}">
        <p14:creationId xmlns:p14="http://schemas.microsoft.com/office/powerpoint/2010/main" val="23155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E439-2020-E0C0-685D-4A4A11DC0B76}"/>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CC822E53-4BDA-D65F-DCFB-35E3B0B2BB2F}"/>
              </a:ext>
            </a:extLst>
          </p:cNvPr>
          <p:cNvSpPr txBox="1"/>
          <p:nvPr/>
        </p:nvSpPr>
        <p:spPr>
          <a:xfrm>
            <a:off x="1709293" y="5814361"/>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Vườn quốc gia Bạch Mã (Huế)</a:t>
            </a:r>
          </a:p>
        </p:txBody>
      </p:sp>
      <p:sp>
        <p:nvSpPr>
          <p:cNvPr id="20" name="TextBox 19">
            <a:extLst>
              <a:ext uri="{FF2B5EF4-FFF2-40B4-BE49-F238E27FC236}">
                <a16:creationId xmlns:a16="http://schemas.microsoft.com/office/drawing/2014/main" id="{2E872027-19EF-A7FC-7FBE-6DEF1CBB5D02}"/>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120DEEF-F1E9-AE19-F2B6-E7FE3B86E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37" y="1530226"/>
            <a:ext cx="5523010" cy="4203498"/>
          </a:xfrm>
          <a:prstGeom prst="rect">
            <a:avLst/>
          </a:prstGeom>
        </p:spPr>
      </p:pic>
      <p:pic>
        <p:nvPicPr>
          <p:cNvPr id="7" name="Picture 6">
            <a:extLst>
              <a:ext uri="{FF2B5EF4-FFF2-40B4-BE49-F238E27FC236}">
                <a16:creationId xmlns:a16="http://schemas.microsoft.com/office/drawing/2014/main" id="{1E7D040A-C541-5206-DD78-F61931E21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136" y="1530226"/>
            <a:ext cx="6035041" cy="4284135"/>
          </a:xfrm>
          <a:prstGeom prst="rect">
            <a:avLst/>
          </a:prstGeom>
        </p:spPr>
      </p:pic>
    </p:spTree>
    <p:extLst>
      <p:ext uri="{BB962C8B-B14F-4D97-AF65-F5344CB8AC3E}">
        <p14:creationId xmlns:p14="http://schemas.microsoft.com/office/powerpoint/2010/main" val="362455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B03F-DDBC-A892-D57D-5E2C477B387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961A1CD-7738-3A7A-9641-F19707C6C084}"/>
              </a:ext>
            </a:extLst>
          </p:cNvPr>
          <p:cNvSpPr txBox="1"/>
          <p:nvPr/>
        </p:nvSpPr>
        <p:spPr>
          <a:xfrm>
            <a:off x="1698148" y="5994193"/>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Vườn quốc Ba Vì</a:t>
            </a:r>
          </a:p>
        </p:txBody>
      </p:sp>
      <p:sp>
        <p:nvSpPr>
          <p:cNvPr id="20" name="TextBox 19">
            <a:extLst>
              <a:ext uri="{FF2B5EF4-FFF2-40B4-BE49-F238E27FC236}">
                <a16:creationId xmlns:a16="http://schemas.microsoft.com/office/drawing/2014/main" id="{7C73B98C-9E3B-968A-D139-94222DC73E02}"/>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5E7D5D13-7AF3-0706-0265-820D95B07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8" y="928687"/>
            <a:ext cx="5742880" cy="5000625"/>
          </a:xfrm>
          <a:prstGeom prst="rect">
            <a:avLst/>
          </a:prstGeom>
        </p:spPr>
      </p:pic>
      <p:pic>
        <p:nvPicPr>
          <p:cNvPr id="7" name="Picture 6">
            <a:extLst>
              <a:ext uri="{FF2B5EF4-FFF2-40B4-BE49-F238E27FC236}">
                <a16:creationId xmlns:a16="http://schemas.microsoft.com/office/drawing/2014/main" id="{F3506F5A-D8DD-DE02-634E-CF9127F12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332" y="1"/>
            <a:ext cx="5844845" cy="5781920"/>
          </a:xfrm>
          <a:prstGeom prst="rect">
            <a:avLst/>
          </a:prstGeom>
        </p:spPr>
      </p:pic>
    </p:spTree>
    <p:extLst>
      <p:ext uri="{BB962C8B-B14F-4D97-AF65-F5344CB8AC3E}">
        <p14:creationId xmlns:p14="http://schemas.microsoft.com/office/powerpoint/2010/main" val="38260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1AF5A-792C-B547-372F-1F960B5FD2C6}"/>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C5DF5BC-602C-4CAB-F33D-7AC3C4FC8438}"/>
              </a:ext>
            </a:extLst>
          </p:cNvPr>
          <p:cNvSpPr txBox="1"/>
          <p:nvPr/>
        </p:nvSpPr>
        <p:spPr>
          <a:xfrm>
            <a:off x="1709293" y="5814361"/>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Rừng Amazon</a:t>
            </a:r>
          </a:p>
        </p:txBody>
      </p:sp>
      <p:sp>
        <p:nvSpPr>
          <p:cNvPr id="20" name="TextBox 19">
            <a:extLst>
              <a:ext uri="{FF2B5EF4-FFF2-40B4-BE49-F238E27FC236}">
                <a16:creationId xmlns:a16="http://schemas.microsoft.com/office/drawing/2014/main" id="{4B537EA1-7F50-638D-8B0B-E8325E5B1DA6}"/>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91553CB-F5D7-35B4-5AF8-C714A8052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988" y="1004236"/>
            <a:ext cx="6442213" cy="4810125"/>
          </a:xfrm>
          <a:prstGeom prst="rect">
            <a:avLst/>
          </a:prstGeom>
        </p:spPr>
      </p:pic>
      <p:pic>
        <p:nvPicPr>
          <p:cNvPr id="6" name="Picture 5">
            <a:extLst>
              <a:ext uri="{FF2B5EF4-FFF2-40B4-BE49-F238E27FC236}">
                <a16:creationId xmlns:a16="http://schemas.microsoft.com/office/drawing/2014/main" id="{BF2014CF-0984-2EEB-4860-AFC9BA4B9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5241" y="1049779"/>
            <a:ext cx="2665891" cy="2273866"/>
          </a:xfrm>
          <a:prstGeom prst="rect">
            <a:avLst/>
          </a:prstGeom>
        </p:spPr>
      </p:pic>
      <p:pic>
        <p:nvPicPr>
          <p:cNvPr id="9" name="Picture 8">
            <a:extLst>
              <a:ext uri="{FF2B5EF4-FFF2-40B4-BE49-F238E27FC236}">
                <a16:creationId xmlns:a16="http://schemas.microsoft.com/office/drawing/2014/main" id="{AF8B6A03-5582-085A-79D9-5F90DABDAB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5241" y="3323645"/>
            <a:ext cx="2609851" cy="2360419"/>
          </a:xfrm>
          <a:prstGeom prst="rect">
            <a:avLst/>
          </a:prstGeom>
        </p:spPr>
      </p:pic>
      <p:pic>
        <p:nvPicPr>
          <p:cNvPr id="11" name="Picture 10">
            <a:extLst>
              <a:ext uri="{FF2B5EF4-FFF2-40B4-BE49-F238E27FC236}">
                <a16:creationId xmlns:a16="http://schemas.microsoft.com/office/drawing/2014/main" id="{133CE318-0ADD-DD9E-E3EF-4D2760D91D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517752" y="936363"/>
            <a:ext cx="2341330" cy="2477080"/>
          </a:xfrm>
          <a:prstGeom prst="rect">
            <a:avLst/>
          </a:prstGeom>
        </p:spPr>
      </p:pic>
      <p:pic>
        <p:nvPicPr>
          <p:cNvPr id="13" name="Picture 12">
            <a:extLst>
              <a:ext uri="{FF2B5EF4-FFF2-40B4-BE49-F238E27FC236}">
                <a16:creationId xmlns:a16="http://schemas.microsoft.com/office/drawing/2014/main" id="{2D3E8A31-C8DE-0288-5B47-3B0995777B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1131" y="3345568"/>
            <a:ext cx="2537079" cy="2338496"/>
          </a:xfrm>
          <a:prstGeom prst="rect">
            <a:avLst/>
          </a:prstGeom>
        </p:spPr>
      </p:pic>
      <p:pic>
        <p:nvPicPr>
          <p:cNvPr id="2" name="grok-video-d77ece30-ba39-4735-97ea-95c6e790e27b">
            <a:hlinkClick r:id="" action="ppaction://media"/>
            <a:extLst>
              <a:ext uri="{FF2B5EF4-FFF2-40B4-BE49-F238E27FC236}">
                <a16:creationId xmlns:a16="http://schemas.microsoft.com/office/drawing/2014/main" id="{109807D3-FE7C-4C88-9025-838FA7DF3AD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6987" y="994103"/>
            <a:ext cx="11769969" cy="5740072"/>
          </a:xfrm>
          <a:prstGeom prst="rect">
            <a:avLst/>
          </a:prstGeom>
        </p:spPr>
      </p:pic>
    </p:spTree>
    <p:extLst>
      <p:ext uri="{BB962C8B-B14F-4D97-AF65-F5344CB8AC3E}">
        <p14:creationId xmlns:p14="http://schemas.microsoft.com/office/powerpoint/2010/main" val="6611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6533" y="1557928"/>
            <a:ext cx="9750231" cy="507190"/>
          </a:xfrm>
          <a:prstGeom prst="rect">
            <a:avLst/>
          </a:prstGeom>
        </p:spPr>
        <p:txBody>
          <a:bodyPr wrap="square">
            <a:spAutoFit/>
          </a:bodyPr>
          <a:lstStyle/>
          <a:p>
            <a:pPr algn="just"/>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Bài</a:t>
            </a:r>
            <a:r>
              <a:rPr lang="en-US" sz="2696" b="1" i="1" dirty="0">
                <a:solidFill>
                  <a:srgbClr val="008000"/>
                </a:solidFill>
                <a:latin typeface="Times New Roman" pitchFamily="18" charset="0"/>
                <a:cs typeface="Times New Roman" pitchFamily="18" charset="0"/>
              </a:rPr>
              <a:t> 2: </a:t>
            </a:r>
            <a:r>
              <a:rPr lang="en-US" sz="2696" b="1" i="1" dirty="0" err="1">
                <a:solidFill>
                  <a:srgbClr val="008000"/>
                </a:solidFill>
                <a:latin typeface="Times New Roman" pitchFamily="18" charset="0"/>
                <a:cs typeface="Times New Roman" pitchFamily="18" charset="0"/>
              </a:rPr>
              <a:t>Trao</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đổi</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với</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bạn</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Làm</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thế</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nào</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để</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bảo</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vệ</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rừng</a:t>
            </a:r>
            <a:r>
              <a:rPr lang="en-US" sz="2696" b="1" i="1" dirty="0">
                <a:solidFill>
                  <a:srgbClr val="008000"/>
                </a:solidFill>
                <a:latin typeface="Times New Roman" pitchFamily="18" charset="0"/>
                <a:cs typeface="Times New Roman" pitchFamily="18" charset="0"/>
              </a:rPr>
              <a:t>!</a:t>
            </a:r>
            <a:endParaRPr lang="en-US" sz="2696" b="1" dirty="0">
              <a:solidFill>
                <a:srgbClr val="008000"/>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75" y="2575327"/>
            <a:ext cx="3293005" cy="195319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519" y="2575327"/>
            <a:ext cx="3595885" cy="20174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943" y="2543221"/>
            <a:ext cx="3504732" cy="2017409"/>
          </a:xfrm>
          <a:prstGeom prst="rect">
            <a:avLst/>
          </a:prstGeom>
        </p:spPr>
      </p:pic>
      <p:sp>
        <p:nvSpPr>
          <p:cNvPr id="7" name="Rectangle 6"/>
          <p:cNvSpPr/>
          <p:nvPr/>
        </p:nvSpPr>
        <p:spPr>
          <a:xfrm>
            <a:off x="0" y="5038734"/>
            <a:ext cx="10445190" cy="1751762"/>
          </a:xfrm>
          <a:prstGeom prst="rect">
            <a:avLst/>
          </a:prstGeom>
        </p:spPr>
        <p:txBody>
          <a:bodyPr wrap="square">
            <a:spAutoFit/>
          </a:bodyPr>
          <a:lstStyle/>
          <a:p>
            <a:r>
              <a:rPr lang="vi-VN" sz="2696" b="1" dirty="0">
                <a:solidFill>
                  <a:srgbClr val="0000CC"/>
                </a:solidFill>
                <a:latin typeface="Times New Roman" pitchFamily="18" charset="0"/>
                <a:cs typeface="Times New Roman" pitchFamily="18" charset="0"/>
              </a:rPr>
              <a:t>- Tuyên truyền bảo vệ rừng cho mọi người</a:t>
            </a:r>
            <a:r>
              <a:rPr lang="en-US" sz="2696" b="1" dirty="0">
                <a:solidFill>
                  <a:srgbClr val="0000CC"/>
                </a:solidFill>
                <a:latin typeface="Times New Roman" pitchFamily="18" charset="0"/>
                <a:cs typeface="Times New Roman" pitchFamily="18" charset="0"/>
              </a:rPr>
              <a:t>.</a:t>
            </a:r>
            <a:endParaRPr lang="vi-VN" sz="2696" b="1" dirty="0">
              <a:solidFill>
                <a:srgbClr val="0000CC"/>
              </a:solidFill>
              <a:latin typeface="Times New Roman" pitchFamily="18" charset="0"/>
              <a:cs typeface="Times New Roman" pitchFamily="18" charset="0"/>
            </a:endParaRPr>
          </a:p>
          <a:p>
            <a:r>
              <a:rPr lang="vi-VN" sz="2696" b="1" dirty="0">
                <a:solidFill>
                  <a:srgbClr val="0000CC"/>
                </a:solidFill>
                <a:latin typeface="Times New Roman" pitchFamily="18" charset="0"/>
                <a:cs typeface="Times New Roman" pitchFamily="18" charset="0"/>
              </a:rPr>
              <a:t>- Giải thích cho mọi người về lợi ích của rừng</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không</a:t>
            </a:r>
            <a:r>
              <a:rPr lang="vi-VN" sz="2696" b="1" dirty="0">
                <a:solidFill>
                  <a:srgbClr val="0000CC"/>
                </a:solidFill>
                <a:latin typeface="Times New Roman" pitchFamily="18" charset="0"/>
                <a:cs typeface="Times New Roman" pitchFamily="18" charset="0"/>
              </a:rPr>
              <a:t> chặt phá rừng.</a:t>
            </a:r>
          </a:p>
          <a:p>
            <a:r>
              <a:rPr lang="vi-VN" sz="2696" b="1" dirty="0">
                <a:solidFill>
                  <a:srgbClr val="0000CC"/>
                </a:solidFill>
                <a:latin typeface="Times New Roman" pitchFamily="18" charset="0"/>
                <a:cs typeface="Times New Roman" pitchFamily="18" charset="0"/>
              </a:rPr>
              <a:t>- Trồng thêm thật nhiều cây xanh.</a:t>
            </a:r>
          </a:p>
          <a:p>
            <a:r>
              <a:rPr lang="vi-VN" sz="2696" b="1" dirty="0">
                <a:solidFill>
                  <a:srgbClr val="0000CC"/>
                </a:solidFill>
                <a:latin typeface="Times New Roman" pitchFamily="18" charset="0"/>
                <a:cs typeface="Times New Roman" pitchFamily="18" charset="0"/>
              </a:rPr>
              <a:t>- Không đốt rừng và khai thác rừng bừa bãi.</a:t>
            </a:r>
          </a:p>
        </p:txBody>
      </p:sp>
      <p:sp>
        <p:nvSpPr>
          <p:cNvPr id="18" name="TextBox 17"/>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Hh</a:t>
            </a:r>
            <a:r>
              <a:rPr lang="en-US" sz="2800" b="1" dirty="0">
                <a:solidFill>
                  <a:srgbClr val="0000CC"/>
                </a:solidFill>
                <a:latin typeface="Times New Roman" pitchFamily="18" charset="0"/>
                <a:cs typeface="Times New Roman" pitchFamily="18" charset="0"/>
              </a:rPr>
              <a:t>ai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10</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19" name="TextBox 18"/>
          <p:cNvSpPr txBox="1"/>
          <p:nvPr/>
        </p:nvSpPr>
        <p:spPr>
          <a:xfrm>
            <a:off x="0" y="45144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6" name="TextBox 25"/>
          <p:cNvSpPr txBox="1"/>
          <p:nvPr/>
        </p:nvSpPr>
        <p:spPr>
          <a:xfrm>
            <a:off x="0" y="816450"/>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nghe</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7348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A39C-7ED7-4270-8A3B-6C5323111A90}"/>
              </a:ext>
            </a:extLst>
          </p:cNvPr>
          <p:cNvSpPr>
            <a:spLocks noGrp="1"/>
          </p:cNvSpPr>
          <p:nvPr>
            <p:ph type="title"/>
          </p:nvPr>
        </p:nvSpPr>
        <p:spPr/>
        <p:txBody>
          <a:bodyPr/>
          <a:lstStyle/>
          <a:p>
            <a:endParaRPr lang="en-US"/>
          </a:p>
        </p:txBody>
      </p:sp>
      <p:pic>
        <p:nvPicPr>
          <p:cNvPr id="7" name="grok-video-b1d44cd3-0939-4ab1-aa81-611e41e01466 (1)">
            <a:hlinkClick r:id="" action="ppaction://media"/>
            <a:extLst>
              <a:ext uri="{FF2B5EF4-FFF2-40B4-BE49-F238E27FC236}">
                <a16:creationId xmlns:a16="http://schemas.microsoft.com/office/drawing/2014/main" id="{08133050-0F89-48C9-8553-E004180807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1475" y="365125"/>
            <a:ext cx="11525250" cy="5811838"/>
          </a:xfrm>
        </p:spPr>
      </p:pic>
    </p:spTree>
    <p:extLst>
      <p:ext uri="{BB962C8B-B14F-4D97-AF65-F5344CB8AC3E}">
        <p14:creationId xmlns:p14="http://schemas.microsoft.com/office/powerpoint/2010/main" val="3204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80" y="109183"/>
            <a:ext cx="11955439" cy="67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14270" y="2456597"/>
            <a:ext cx="6963460" cy="1473021"/>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2265302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E7F4D-4A85-10AE-EB32-315572C98511}"/>
            </a:ext>
          </a:extLst>
        </p:cNvPr>
        <p:cNvGrpSpPr/>
        <p:nvPr/>
      </p:nvGrpSpPr>
      <p:grpSpPr>
        <a:xfrm>
          <a:off x="0" y="0"/>
          <a:ext cx="0" cy="0"/>
          <a:chOff x="0" y="0"/>
          <a:chExt cx="0" cy="0"/>
        </a:xfrm>
      </p:grpSpPr>
      <p:pic>
        <p:nvPicPr>
          <p:cNvPr id="3" name="FZAozcCOdKqOa">
            <a:extLst>
              <a:ext uri="{FF2B5EF4-FFF2-40B4-BE49-F238E27FC236}">
                <a16:creationId xmlns:a16="http://schemas.microsoft.com/office/drawing/2014/main" id="{66569AF9-3955-74F0-1698-5B9CDF4C081B}"/>
              </a:ext>
            </a:extLst>
          </p:cNvPr>
          <p:cNvPicPr/>
          <p:nvPr/>
        </p:nvPicPr>
        <p:blipFill>
          <a:blip r:embed="rId3"/>
          <a:stretch>
            <a:fillRect/>
          </a:stretch>
        </p:blipFill>
        <p:spPr>
          <a:xfrm rot="20419768">
            <a:off x="1460279" y="1496270"/>
            <a:ext cx="559595" cy="559594"/>
          </a:xfrm>
          <a:prstGeom prst="rect">
            <a:avLst/>
          </a:prstGeom>
        </p:spPr>
      </p:pic>
      <p:pic>
        <p:nvPicPr>
          <p:cNvPr id="5" name="euIYCohlW5iVC">
            <a:extLst>
              <a:ext uri="{FF2B5EF4-FFF2-40B4-BE49-F238E27FC236}">
                <a16:creationId xmlns:a16="http://schemas.microsoft.com/office/drawing/2014/main" id="{FDA69389-A38A-34EC-5468-30B1668234EC}"/>
              </a:ext>
            </a:extLst>
          </p:cNvPr>
          <p:cNvPicPr/>
          <p:nvPr/>
        </p:nvPicPr>
        <p:blipFill>
          <a:blip r:embed="rId4"/>
          <a:stretch>
            <a:fillRect/>
          </a:stretch>
        </p:blipFill>
        <p:spPr>
          <a:xfrm rot="18917657">
            <a:off x="404263" y="849161"/>
            <a:ext cx="1559719" cy="511969"/>
          </a:xfrm>
          <a:prstGeom prst="rect">
            <a:avLst/>
          </a:prstGeom>
        </p:spPr>
      </p:pic>
      <p:pic>
        <p:nvPicPr>
          <p:cNvPr id="6" name="jl7MZaU45jrZM">
            <a:extLst>
              <a:ext uri="{FF2B5EF4-FFF2-40B4-BE49-F238E27FC236}">
                <a16:creationId xmlns:a16="http://schemas.microsoft.com/office/drawing/2014/main" id="{D9F4DB7D-BB57-2C94-1188-676585CBAD6B}"/>
              </a:ext>
            </a:extLst>
          </p:cNvPr>
          <p:cNvPicPr/>
          <p:nvPr/>
        </p:nvPicPr>
        <p:blipFill>
          <a:blip r:embed="rId5"/>
          <a:stretch>
            <a:fillRect/>
          </a:stretch>
        </p:blipFill>
        <p:spPr>
          <a:xfrm>
            <a:off x="11315777" y="182444"/>
            <a:ext cx="738188" cy="821531"/>
          </a:xfrm>
          <a:prstGeom prst="rect">
            <a:avLst/>
          </a:prstGeom>
        </p:spPr>
      </p:pic>
      <p:pic>
        <p:nvPicPr>
          <p:cNvPr id="7" name="J83jyoszF5nKf">
            <a:extLst>
              <a:ext uri="{FF2B5EF4-FFF2-40B4-BE49-F238E27FC236}">
                <a16:creationId xmlns:a16="http://schemas.microsoft.com/office/drawing/2014/main" id="{4244AC5D-F255-B55E-9027-BC7CC8198664}"/>
              </a:ext>
            </a:extLst>
          </p:cNvPr>
          <p:cNvPicPr/>
          <p:nvPr/>
        </p:nvPicPr>
        <p:blipFill>
          <a:blip r:embed="rId6"/>
          <a:stretch>
            <a:fillRect/>
          </a:stretch>
        </p:blipFill>
        <p:spPr>
          <a:xfrm>
            <a:off x="10925665" y="4334003"/>
            <a:ext cx="559595" cy="559594"/>
          </a:xfrm>
          <a:prstGeom prst="rect">
            <a:avLst/>
          </a:prstGeom>
        </p:spPr>
      </p:pic>
      <p:sp>
        <p:nvSpPr>
          <p:cNvPr id="12" name="Hình chữ nhật 35">
            <a:extLst>
              <a:ext uri="{FF2B5EF4-FFF2-40B4-BE49-F238E27FC236}">
                <a16:creationId xmlns:a16="http://schemas.microsoft.com/office/drawing/2014/main" id="{C0D4463D-024C-8B03-9734-A28DA22DF1E3}"/>
              </a:ext>
            </a:extLst>
          </p:cNvPr>
          <p:cNvSpPr/>
          <p:nvPr/>
        </p:nvSpPr>
        <p:spPr>
          <a:xfrm>
            <a:off x="3134243" y="1155660"/>
            <a:ext cx="5368777" cy="584775"/>
          </a:xfrm>
          <a:prstGeom prst="rect">
            <a:avLst/>
          </a:prstGeom>
        </p:spPr>
        <p:txBody>
          <a:bodyPr wrap="none">
            <a:spAutoFit/>
          </a:bodyPr>
          <a:lstStyle/>
          <a:p>
            <a:pPr algn="ctr">
              <a:spcBef>
                <a:spcPct val="0"/>
              </a:spcBef>
              <a:spcAft>
                <a:spcPct val="0"/>
              </a:spcAft>
            </a:pPr>
            <a:r>
              <a:rPr lang="vi-VN" sz="3200" b="1" dirty="0">
                <a:solidFill>
                  <a:srgbClr val="FF0000"/>
                </a:solidFill>
                <a:latin typeface="Times New Roman" pitchFamily="18" charset="0"/>
                <a:cs typeface="Times New Roman" pitchFamily="18" charset="0"/>
              </a:rPr>
              <a:t>Nghe – viết: Chim chích bông</a:t>
            </a:r>
            <a:endParaRPr lang="en-US" sz="3200" b="1" dirty="0">
              <a:solidFill>
                <a:srgbClr val="FF0000"/>
              </a:solidFill>
              <a:latin typeface="Times New Roman" pitchFamily="18" charset="0"/>
              <a:cs typeface="Times New Roman" pitchFamily="18" charset="0"/>
            </a:endParaRPr>
          </a:p>
        </p:txBody>
      </p:sp>
      <p:pic>
        <p:nvPicPr>
          <p:cNvPr id="15" name="Picture 16" descr="WhitecornerFlower">
            <a:extLst>
              <a:ext uri="{FF2B5EF4-FFF2-40B4-BE49-F238E27FC236}">
                <a16:creationId xmlns:a16="http://schemas.microsoft.com/office/drawing/2014/main" id="{088B6368-98CD-EA26-8065-E5E2971DB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93" y="-157098"/>
            <a:ext cx="1956868" cy="182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WhitecornerFlower">
            <a:extLst>
              <a:ext uri="{FF2B5EF4-FFF2-40B4-BE49-F238E27FC236}">
                <a16:creationId xmlns:a16="http://schemas.microsoft.com/office/drawing/2014/main" id="{4B5F83AE-F860-12EB-FBB3-E0F02FDD6D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1" y="4835611"/>
            <a:ext cx="2171700" cy="19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YzWFK7HhcDh">
            <a:extLst>
              <a:ext uri="{FF2B5EF4-FFF2-40B4-BE49-F238E27FC236}">
                <a16:creationId xmlns:a16="http://schemas.microsoft.com/office/drawing/2014/main" id="{A5648149-CF6D-97CE-79DA-F9E5B4B14A49}"/>
              </a:ext>
            </a:extLst>
          </p:cNvPr>
          <p:cNvPicPr/>
          <p:nvPr/>
        </p:nvPicPr>
        <p:blipFill>
          <a:blip r:embed="rId9"/>
          <a:stretch>
            <a:fillRect/>
          </a:stretch>
        </p:blipFill>
        <p:spPr>
          <a:xfrm>
            <a:off x="1565698" y="141669"/>
            <a:ext cx="1384124" cy="1037276"/>
          </a:xfrm>
          <a:prstGeom prst="rect">
            <a:avLst/>
          </a:prstGeom>
        </p:spPr>
      </p:pic>
      <p:pic>
        <p:nvPicPr>
          <p:cNvPr id="8" name="Picture 7">
            <a:extLst>
              <a:ext uri="{FF2B5EF4-FFF2-40B4-BE49-F238E27FC236}">
                <a16:creationId xmlns:a16="http://schemas.microsoft.com/office/drawing/2014/main" id="{1D2D94B4-21F7-8519-0276-12149B2C48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5350" y="2300129"/>
            <a:ext cx="9146650" cy="4534237"/>
          </a:xfrm>
          <a:prstGeom prst="rect">
            <a:avLst/>
          </a:prstGeom>
        </p:spPr>
      </p:pic>
    </p:spTree>
    <p:extLst>
      <p:ext uri="{BB962C8B-B14F-4D97-AF65-F5344CB8AC3E}">
        <p14:creationId xmlns:p14="http://schemas.microsoft.com/office/powerpoint/2010/main" val="3185893153"/>
      </p:ext>
    </p:extLst>
  </p:cSld>
  <p:clrMapOvr>
    <a:masterClrMapping/>
  </p:clrMapOvr>
  <mc:AlternateContent xmlns:mc="http://schemas.openxmlformats.org/markup-compatibility/2006" xmlns:p14="http://schemas.microsoft.com/office/powerpoint/2010/main">
    <mc:Choice Requires="p14">
      <p:transition spd="slow" p14:dur="59000">
        <p:sndAc>
          <p:stSnd>
            <p:snd r:embed="rId2" name="click.wav"/>
          </p:stSnd>
        </p:sndAc>
      </p:transition>
    </mc:Choice>
    <mc:Fallback xmlns="">
      <p:transition spd="slow">
        <p:sndAc>
          <p:stSnd>
            <p:snd r:embed="rId1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b</a:t>
            </a:r>
            <a:r>
              <a:rPr lang="en-US" sz="2800" b="1" dirty="0">
                <a:solidFill>
                  <a:srgbClr val="0000CC"/>
                </a:solidFill>
                <a:latin typeface="Times New Roman" pitchFamily="18" charset="0"/>
                <a:cs typeface="Times New Roman" pitchFamily="18" charset="0"/>
              </a:rPr>
              <a:t>a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11</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5" name="TextBox 4"/>
          <p:cNvSpPr txBox="1"/>
          <p:nvPr/>
        </p:nvSpPr>
        <p:spPr>
          <a:xfrm>
            <a:off x="0" y="447792"/>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0" y="927463"/>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Nghe –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Chim </a:t>
            </a:r>
            <a:r>
              <a:rPr lang="en-US" sz="2800" b="1" dirty="0" err="1">
                <a:solidFill>
                  <a:srgbClr val="FF0000"/>
                </a:solidFill>
                <a:latin typeface="Times New Roman" pitchFamily="18" charset="0"/>
                <a:cs typeface="Times New Roman" pitchFamily="18" charset="0"/>
              </a:rPr>
              <a:t>chích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bông</a:t>
            </a:r>
            <a:endParaRPr lang="vi-VN" sz="2800" b="1" dirty="0">
              <a:solidFill>
                <a:srgbClr val="FF0000"/>
              </a:solidFill>
              <a:latin typeface="Times New Roman" pitchFamily="18" charset="0"/>
              <a:cs typeface="Times New Roman" pitchFamily="18" charset="0"/>
            </a:endParaRPr>
          </a:p>
        </p:txBody>
      </p:sp>
      <p:sp>
        <p:nvSpPr>
          <p:cNvPr id="7" name="TextBox 6"/>
          <p:cNvSpPr txBox="1"/>
          <p:nvPr/>
        </p:nvSpPr>
        <p:spPr>
          <a:xfrm>
            <a:off x="0" y="1476103"/>
            <a:ext cx="12192000" cy="2677656"/>
          </a:xfrm>
          <a:prstGeom prst="rect">
            <a:avLst/>
          </a:prstGeom>
          <a:noFill/>
        </p:spPr>
        <p:txBody>
          <a:bodyPr wrap="square" rtlCol="0">
            <a:spAutoFit/>
          </a:bodyPr>
          <a:lstStyle/>
          <a:p>
            <a:pPr lvl="0" algn="just" defTabSz="1218804"/>
            <a:r>
              <a:rPr lang="vi-VN" sz="2800" b="1" dirty="0">
                <a:solidFill>
                  <a:srgbClr val="0000FF"/>
                </a:solidFill>
                <a:latin typeface="Times New Roman" pitchFamily="18" charset="0"/>
                <a:cs typeface="Times New Roman" pitchFamily="18" charset="0"/>
              </a:rPr>
              <a:t>     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800" b="1" dirty="0">
                <a:solidFill>
                  <a:srgbClr val="0000FF"/>
                </a:solidFill>
                <a:latin typeface="Times New Roman" pitchFamily="18" charset="0"/>
                <a:cs typeface="Times New Roman" pitchFamily="18" charset="0"/>
              </a:rPr>
              <a:t>(Theo Tô Hoài)</a:t>
            </a:r>
          </a:p>
        </p:txBody>
      </p:sp>
      <p:sp>
        <p:nvSpPr>
          <p:cNvPr id="8" name="TextBox 7"/>
          <p:cNvSpPr txBox="1"/>
          <p:nvPr/>
        </p:nvSpPr>
        <p:spPr>
          <a:xfrm>
            <a:off x="0" y="4728754"/>
            <a:ext cx="5473337"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a:t>
            </a:r>
            <a:r>
              <a:rPr lang="en-US" sz="2800" b="1" dirty="0">
                <a:solidFill>
                  <a:srgbClr val="0000FF"/>
                </a:solidFill>
                <a:latin typeface="Times New Roman" pitchFamily="18" charset="0"/>
                <a:cs typeface="Times New Roman" pitchFamily="18" charset="0"/>
              </a:rPr>
              <a:t>.</a:t>
            </a:r>
          </a:p>
        </p:txBody>
      </p:sp>
      <p:sp>
        <p:nvSpPr>
          <p:cNvPr id="9" name="TextBox 8"/>
          <p:cNvSpPr txBox="1"/>
          <p:nvPr/>
        </p:nvSpPr>
        <p:spPr>
          <a:xfrm>
            <a:off x="0" y="5277394"/>
            <a:ext cx="12191999" cy="954107"/>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  - </a:t>
            </a:r>
            <a:r>
              <a:rPr lang="nl-NL" sz="2800" b="1" dirty="0">
                <a:solidFill>
                  <a:srgbClr val="008000"/>
                </a:solidFill>
                <a:latin typeface="Times New Roman" pitchFamily="18" charset="0"/>
                <a:cs typeface="Times New Roman" pitchFamily="18" charset="0"/>
              </a:rPr>
              <a:t>liên liến, nhanh nhẹn, nhỏ xíu, xo</a:t>
            </a:r>
            <a:r>
              <a:rPr lang="vi-VN" sz="2800" b="1" dirty="0">
                <a:solidFill>
                  <a:srgbClr val="008000"/>
                </a:solidFill>
                <a:latin typeface="Times New Roman" pitchFamily="18" charset="0"/>
                <a:cs typeface="Times New Roman" pitchFamily="18" charset="0"/>
              </a:rPr>
              <a:t>ải nhanh vun vút,trắp lại, nhanh thoán thoắt,...</a:t>
            </a:r>
            <a:endParaRPr lang="en-US" sz="2800" b="1" dirty="0">
              <a:solidFill>
                <a:srgbClr val="008000"/>
              </a:solidFill>
              <a:latin typeface="Times New Roman" pitchFamily="18" charset="0"/>
              <a:cs typeface="Times New Roman" pitchFamily="18" charset="0"/>
            </a:endParaRPr>
          </a:p>
        </p:txBody>
      </p:sp>
      <p:sp>
        <p:nvSpPr>
          <p:cNvPr id="10" name="TextBox 9"/>
          <p:cNvSpPr txBox="1"/>
          <p:nvPr/>
        </p:nvSpPr>
        <p:spPr>
          <a:xfrm>
            <a:off x="0" y="4193177"/>
            <a:ext cx="12192000" cy="523220"/>
          </a:xfrm>
          <a:prstGeom prst="rect">
            <a:avLst/>
          </a:prstGeom>
          <a:noFill/>
        </p:spPr>
        <p:txBody>
          <a:bodyPr wrap="square" rtlCol="0">
            <a:spAutoFit/>
          </a:bodyPr>
          <a:lstStyle/>
          <a:p>
            <a:pPr lvl="0"/>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liên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liến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nhảy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rất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liên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tiếp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ngừng</a:t>
            </a:r>
            <a:endParaRPr lang="en-US" sz="2800" b="1" dirty="0">
              <a:solidFill>
                <a:srgbClr val="008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72479-7D3D-E886-D392-F852983B5E8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0E165C-AFA4-D9E5-88E2-1C1EC48A7D39}"/>
              </a:ext>
            </a:extLst>
          </p:cNvPr>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HP001 5 hàng" panose="020B0603050302020204" pitchFamily="34" charset="0"/>
                <a:cs typeface="Times New Roman" pitchFamily="18" charset="0"/>
              </a:rPr>
              <a:t>Thứ</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b</a:t>
            </a:r>
            <a:r>
              <a:rPr lang="en-US" sz="2800" b="1" dirty="0">
                <a:solidFill>
                  <a:srgbClr val="0000CC"/>
                </a:solidFill>
                <a:latin typeface="HP001 5 hàng" panose="020B0603050302020204" pitchFamily="34" charset="0"/>
                <a:cs typeface="Times New Roman" pitchFamily="18" charset="0"/>
              </a:rPr>
              <a:t>a </a:t>
            </a:r>
            <a:r>
              <a:rPr lang="en-US" sz="2800" b="1" dirty="0" err="1">
                <a:solidFill>
                  <a:srgbClr val="0000CC"/>
                </a:solidFill>
                <a:latin typeface="HP001 5 hàng" panose="020B0603050302020204" pitchFamily="34" charset="0"/>
                <a:cs typeface="Times New Roman" pitchFamily="18" charset="0"/>
              </a:rPr>
              <a:t>ngày</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11</a:t>
            </a:r>
            <a:r>
              <a:rPr lang="en-US" sz="2800" b="1" dirty="0">
                <a:solidFill>
                  <a:srgbClr val="0000CC"/>
                </a:solidFill>
                <a:latin typeface="HP001 5 hàng" panose="020B0603050302020204" pitchFamily="34" charset="0"/>
                <a:cs typeface="Times New Roman" pitchFamily="18" charset="0"/>
              </a:rPr>
              <a:t> </a:t>
            </a:r>
            <a:r>
              <a:rPr lang="en-US" sz="2800" b="1" dirty="0" err="1">
                <a:solidFill>
                  <a:srgbClr val="0000CC"/>
                </a:solidFill>
                <a:latin typeface="HP001 5 hàng" panose="020B0603050302020204" pitchFamily="34" charset="0"/>
                <a:cs typeface="Times New Roman" pitchFamily="18" charset="0"/>
              </a:rPr>
              <a:t>tháng</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2</a:t>
            </a:r>
            <a:r>
              <a:rPr lang="en-US" sz="2800" b="1" dirty="0">
                <a:solidFill>
                  <a:srgbClr val="0000CC"/>
                </a:solidFill>
                <a:latin typeface="HP001 5 hàng" panose="020B0603050302020204" pitchFamily="34" charset="0"/>
                <a:cs typeface="Times New Roman" pitchFamily="18" charset="0"/>
              </a:rPr>
              <a:t> </a:t>
            </a:r>
            <a:r>
              <a:rPr lang="en-US" sz="2800" b="1" dirty="0" err="1">
                <a:solidFill>
                  <a:srgbClr val="0000CC"/>
                </a:solidFill>
                <a:latin typeface="HP001 5 hàng" panose="020B0603050302020204" pitchFamily="34" charset="0"/>
                <a:cs typeface="Times New Roman" pitchFamily="18" charset="0"/>
              </a:rPr>
              <a:t>năm</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2025</a:t>
            </a:r>
          </a:p>
        </p:txBody>
      </p:sp>
      <p:sp>
        <p:nvSpPr>
          <p:cNvPr id="5" name="TextBox 4">
            <a:extLst>
              <a:ext uri="{FF2B5EF4-FFF2-40B4-BE49-F238E27FC236}">
                <a16:creationId xmlns:a16="http://schemas.microsoft.com/office/drawing/2014/main" id="{91987902-E8E7-1CAB-FC65-7FA47B71EFEA}"/>
              </a:ext>
            </a:extLst>
          </p:cNvPr>
          <p:cNvSpPr txBox="1"/>
          <p:nvPr/>
        </p:nvSpPr>
        <p:spPr>
          <a:xfrm>
            <a:off x="-310101" y="619450"/>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HP001 5 hàng" panose="020B0603050302020204" pitchFamily="34" charset="0"/>
                <a:cs typeface="Times New Roman" pitchFamily="18" charset="0"/>
              </a:rPr>
              <a:t>Tiếng</a:t>
            </a:r>
            <a:r>
              <a:rPr lang="en-US" sz="2800" b="1" dirty="0">
                <a:solidFill>
                  <a:srgbClr val="0000CC"/>
                </a:solidFill>
                <a:latin typeface="HP001 5 hàng" panose="020B0603050302020204" pitchFamily="34" charset="0"/>
                <a:cs typeface="Times New Roman" pitchFamily="18" charset="0"/>
              </a:rPr>
              <a:t> </a:t>
            </a:r>
            <a:r>
              <a:rPr lang="en-US" sz="2800" b="1" dirty="0" err="1">
                <a:solidFill>
                  <a:srgbClr val="0000CC"/>
                </a:solidFill>
                <a:latin typeface="HP001 5 hàng" panose="020B0603050302020204" pitchFamily="34" charset="0"/>
                <a:cs typeface="Times New Roman" pitchFamily="18" charset="0"/>
              </a:rPr>
              <a:t>Việt</a:t>
            </a:r>
            <a:endParaRPr lang="vi-VN" sz="2800" b="1" dirty="0">
              <a:solidFill>
                <a:srgbClr val="0000CC"/>
              </a:solidFill>
              <a:latin typeface="HP001 5 hàng" panose="020B0603050302020204" pitchFamily="34" charset="0"/>
              <a:cs typeface="Times New Roman" pitchFamily="18" charset="0"/>
            </a:endParaRPr>
          </a:p>
        </p:txBody>
      </p:sp>
      <p:sp>
        <p:nvSpPr>
          <p:cNvPr id="6" name="TextBox 5">
            <a:extLst>
              <a:ext uri="{FF2B5EF4-FFF2-40B4-BE49-F238E27FC236}">
                <a16:creationId xmlns:a16="http://schemas.microsoft.com/office/drawing/2014/main" id="{0CD6A58E-59C3-91C2-FACC-ED70DF2A3C84}"/>
              </a:ext>
            </a:extLst>
          </p:cNvPr>
          <p:cNvSpPr txBox="1"/>
          <p:nvPr/>
        </p:nvSpPr>
        <p:spPr>
          <a:xfrm>
            <a:off x="-622663" y="1146216"/>
            <a:ext cx="12192000" cy="523220"/>
          </a:xfrm>
          <a:prstGeom prst="rect">
            <a:avLst/>
          </a:prstGeom>
          <a:noFill/>
        </p:spPr>
        <p:txBody>
          <a:bodyPr wrap="square" rtlCol="0">
            <a:spAutoFit/>
          </a:bodyPr>
          <a:lstStyle/>
          <a:p>
            <a:pPr algn="ctr"/>
            <a:r>
              <a:rPr lang="en-US" sz="2800" b="1" dirty="0">
                <a:solidFill>
                  <a:srgbClr val="FF0000"/>
                </a:solidFill>
                <a:latin typeface="HP001 5 hàng" panose="020B0603050302020204" pitchFamily="34" charset="0"/>
                <a:cs typeface="Times New Roman" pitchFamily="18" charset="0"/>
              </a:rPr>
              <a:t>Nghe – </a:t>
            </a:r>
            <a:r>
              <a:rPr lang="en-US" sz="2800" b="1" dirty="0" err="1">
                <a:solidFill>
                  <a:srgbClr val="FF0000"/>
                </a:solidFill>
                <a:latin typeface="HP001 5 hàng" panose="020B0603050302020204" pitchFamily="34" charset="0"/>
                <a:cs typeface="Times New Roman" pitchFamily="18" charset="0"/>
              </a:rPr>
              <a:t>viết</a:t>
            </a:r>
            <a:r>
              <a:rPr lang="en-US" sz="2800" b="1" dirty="0">
                <a:solidFill>
                  <a:srgbClr val="FF0000"/>
                </a:solidFill>
                <a:latin typeface="HP001 5 hàng" panose="020B0603050302020204" pitchFamily="34" charset="0"/>
                <a:cs typeface="Times New Roman" pitchFamily="18" charset="0"/>
              </a:rPr>
              <a:t>: Chim </a:t>
            </a:r>
            <a:r>
              <a:rPr lang="en-US" sz="2800" b="1" dirty="0" err="1">
                <a:solidFill>
                  <a:srgbClr val="FF0000"/>
                </a:solidFill>
                <a:latin typeface="HP001 5 hàng" panose="020B0603050302020204" pitchFamily="34" charset="0"/>
                <a:cs typeface="Times New Roman" pitchFamily="18" charset="0"/>
              </a:rPr>
              <a:t>chích</a:t>
            </a:r>
            <a:r>
              <a:rPr lang="en-US" sz="2800" b="1" dirty="0">
                <a:solidFill>
                  <a:srgbClr val="FF0000"/>
                </a:solidFill>
                <a:latin typeface="HP001 5 hàng" panose="020B0603050302020204" pitchFamily="34" charset="0"/>
                <a:cs typeface="Times New Roman" pitchFamily="18" charset="0"/>
              </a:rPr>
              <a:t> </a:t>
            </a:r>
            <a:r>
              <a:rPr lang="en-US" sz="2800" b="1" dirty="0" err="1">
                <a:solidFill>
                  <a:srgbClr val="FF0000"/>
                </a:solidFill>
                <a:latin typeface="HP001 5 hàng" panose="020B0603050302020204" pitchFamily="34" charset="0"/>
                <a:cs typeface="Times New Roman" pitchFamily="18" charset="0"/>
              </a:rPr>
              <a:t>bông</a:t>
            </a:r>
            <a:endParaRPr lang="vi-VN" sz="2800" b="1" dirty="0">
              <a:solidFill>
                <a:srgbClr val="FF0000"/>
              </a:solidFill>
              <a:latin typeface="HP001 5 hàng" panose="020B0603050302020204" pitchFamily="34" charset="0"/>
              <a:cs typeface="Times New Roman" pitchFamily="18" charset="0"/>
            </a:endParaRPr>
          </a:p>
        </p:txBody>
      </p:sp>
      <p:sp>
        <p:nvSpPr>
          <p:cNvPr id="7" name="TextBox 6">
            <a:extLst>
              <a:ext uri="{FF2B5EF4-FFF2-40B4-BE49-F238E27FC236}">
                <a16:creationId xmlns:a16="http://schemas.microsoft.com/office/drawing/2014/main" id="{9FADEE52-61D8-83AB-B58B-E4433F16ABA4}"/>
              </a:ext>
            </a:extLst>
          </p:cNvPr>
          <p:cNvSpPr txBox="1"/>
          <p:nvPr/>
        </p:nvSpPr>
        <p:spPr>
          <a:xfrm>
            <a:off x="-1" y="1860267"/>
            <a:ext cx="12192000" cy="3039678"/>
          </a:xfrm>
          <a:prstGeom prst="rect">
            <a:avLst/>
          </a:prstGeom>
          <a:noFill/>
        </p:spPr>
        <p:txBody>
          <a:bodyPr wrap="square" rtlCol="0">
            <a:spAutoFit/>
          </a:bodyPr>
          <a:lstStyle/>
          <a:p>
            <a:pPr lvl="0" algn="just" defTabSz="1218804">
              <a:lnSpc>
                <a:spcPct val="114000"/>
              </a:lnSpc>
            </a:pPr>
            <a:r>
              <a:rPr lang="vi-VN" sz="2800" b="1" dirty="0">
                <a:solidFill>
                  <a:srgbClr val="0000FF"/>
                </a:solidFill>
                <a:latin typeface="HP001 5 hàng" panose="020B0603050302020204" pitchFamily="34" charset="0"/>
                <a:cs typeface="Times New Roman" pitchFamily="18" charset="0"/>
              </a:rPr>
              <a:t>     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lnSpc>
                <a:spcPct val="114000"/>
              </a:lnSpc>
            </a:pPr>
            <a:r>
              <a:rPr lang="vi-VN" sz="2800" b="1" dirty="0">
                <a:solidFill>
                  <a:srgbClr val="0000FF"/>
                </a:solidFill>
                <a:latin typeface="HP001 5 hàng" panose="020B0603050302020204" pitchFamily="34" charset="0"/>
                <a:cs typeface="Times New Roman" pitchFamily="18" charset="0"/>
              </a:rPr>
              <a:t>(Theo Tô Hoài)</a:t>
            </a:r>
          </a:p>
        </p:txBody>
      </p:sp>
    </p:spTree>
    <p:extLst>
      <p:ext uri="{BB962C8B-B14F-4D97-AF65-F5344CB8AC3E}">
        <p14:creationId xmlns:p14="http://schemas.microsoft.com/office/powerpoint/2010/main" val="2443529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5"/>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6734" y="784372"/>
            <a:ext cx="12192000" cy="523220"/>
          </a:xfrm>
          <a:prstGeom prst="rect">
            <a:avLst/>
          </a:prstGeom>
          <a:noFill/>
        </p:spPr>
        <p:txBody>
          <a:bodyPr wrap="square" rtlCol="0">
            <a:spAutoFit/>
          </a:bodyPr>
          <a:lstStyle/>
          <a:p>
            <a:r>
              <a:rPr lang="nl-NL"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Bài tập 2(26). Viết vào vở các địa danh có trong đoạn văn dưới đây</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7809" y="1698731"/>
            <a:ext cx="11314706" cy="3892861"/>
          </a:xfrm>
          <a:prstGeom prst="rect">
            <a:avLst/>
          </a:prstGeom>
          <a:noFill/>
        </p:spPr>
        <p:txBody>
          <a:bodyPr wrap="square" rtlCol="0">
            <a:spAutoFit/>
          </a:bodyPr>
          <a:lstStyle/>
          <a:p>
            <a:pPr algn="just">
              <a:lnSpc>
                <a:spcPct val="150000"/>
              </a:lnSpc>
            </a:pPr>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lnSpc>
                <a:spcPct val="150000"/>
              </a:lnSpc>
            </a:pPr>
            <a:r>
              <a:rPr lang="vi-VN" sz="2800" b="1" dirty="0">
                <a:solidFill>
                  <a:srgbClr val="0000FF"/>
                </a:solidFill>
                <a:latin typeface="Times New Roman" panose="02020603050405020304" pitchFamily="18" charset="0"/>
                <a:cs typeface="Times New Roman" panose="02020603050405020304" pitchFamily="18" charset="0"/>
              </a:rPr>
              <a:t>(Lâm Anh)</a:t>
            </a:r>
          </a:p>
        </p:txBody>
      </p:sp>
      <p:pic>
        <p:nvPicPr>
          <p:cNvPr id="3" name="Picture 2">
            <a:extLst>
              <a:ext uri="{FF2B5EF4-FFF2-40B4-BE49-F238E27FC236}">
                <a16:creationId xmlns:a16="http://schemas.microsoft.com/office/drawing/2014/main" id="{C7BF34FF-E304-CE30-1D47-1BE189733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59" y="5140752"/>
            <a:ext cx="4067743" cy="1683957"/>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95534" y="0"/>
            <a:ext cx="12287534"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065" y="863823"/>
            <a:ext cx="739232" cy="1350773"/>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155143" y="3267502"/>
            <a:ext cx="1543495"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171072" y="3211709"/>
            <a:ext cx="1982405"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3876049" y="1454163"/>
            <a:ext cx="4296977"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1" name="TextBox 10"/>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pic>
        <p:nvPicPr>
          <p:cNvPr id="2" name="Va6zoGAi0SSw5">
            <a:extLst>
              <a:ext uri="{FF2B5EF4-FFF2-40B4-BE49-F238E27FC236}">
                <a16:creationId xmlns:a16="http://schemas.microsoft.com/office/drawing/2014/main" id="{E4498BAD-60A6-DD79-07EE-C0615724435E}"/>
              </a:ext>
            </a:extLst>
          </p:cNvPr>
          <p:cNvPicPr/>
          <p:nvPr/>
        </p:nvPicPr>
        <p:blipFill>
          <a:blip r:embed="rId7"/>
          <a:stretch>
            <a:fillRect/>
          </a:stretch>
        </p:blipFill>
        <p:spPr>
          <a:xfrm>
            <a:off x="4791903" y="4234824"/>
            <a:ext cx="1956868" cy="928883"/>
          </a:xfrm>
          <a:prstGeom prst="rect">
            <a:avLst/>
          </a:prstGeom>
        </p:spPr>
      </p:pic>
    </p:spTree>
    <p:extLst>
      <p:ext uri="{BB962C8B-B14F-4D97-AF65-F5344CB8AC3E}">
        <p14:creationId xmlns:p14="http://schemas.microsoft.com/office/powerpoint/2010/main" val="4126960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773147"/>
            <a:ext cx="12192000" cy="523220"/>
          </a:xfrm>
          <a:prstGeom prst="rect">
            <a:avLst/>
          </a:prstGeom>
          <a:noFill/>
        </p:spPr>
        <p:txBody>
          <a:bodyPr wrap="square" rtlCol="0">
            <a:spAutoFit/>
          </a:bodyPr>
          <a:lstStyle/>
          <a:p>
            <a:r>
              <a:rPr lang="nl-NL"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Bài tập 2(26). Viết vào vở các địa danh có trong đoạn văn dưới đây</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2279176"/>
            <a:ext cx="12192000" cy="2677656"/>
          </a:xfrm>
          <a:prstGeom prst="rect">
            <a:avLst/>
          </a:prstGeom>
          <a:noFill/>
        </p:spPr>
        <p:txBody>
          <a:bodyPr wrap="square" rtlCol="0">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2800" b="1" dirty="0">
                <a:solidFill>
                  <a:srgbClr val="0000FF"/>
                </a:solidFill>
                <a:latin typeface="Times New Roman" panose="02020603050405020304" pitchFamily="18" charset="0"/>
                <a:cs typeface="Times New Roman" panose="02020603050405020304" pitchFamily="18" charset="0"/>
              </a:rPr>
              <a:t>(Lâm Anh)</a:t>
            </a:r>
          </a:p>
        </p:txBody>
      </p:sp>
      <p:sp>
        <p:nvSpPr>
          <p:cNvPr id="5" name="TextBox 4"/>
          <p:cNvSpPr txBox="1"/>
          <p:nvPr/>
        </p:nvSpPr>
        <p:spPr>
          <a:xfrm>
            <a:off x="0" y="4956832"/>
            <a:ext cx="12192000" cy="1384995"/>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nl-NL"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Các địa danh: </a:t>
            </a:r>
            <a:r>
              <a:rPr lang="vi-VN" sz="2800" b="1" dirty="0">
                <a:solidFill>
                  <a:srgbClr val="008000"/>
                </a:solidFill>
                <a:latin typeface="Times New Roman" panose="02020603050405020304" pitchFamily="18" charset="0"/>
                <a:cs typeface="Times New Roman" panose="02020603050405020304" pitchFamily="18" charset="0"/>
              </a:rPr>
              <a:t>Cúc Phương </a:t>
            </a:r>
            <a:r>
              <a:rPr lang="en-US" sz="2800" b="1" dirty="0">
                <a:solidFill>
                  <a:srgbClr val="008000"/>
                </a:solidFill>
                <a:latin typeface="Times New Roman" panose="02020603050405020304" pitchFamily="18" charset="0"/>
                <a:cs typeface="Times New Roman" panose="02020603050405020304" pitchFamily="18" charset="0"/>
              </a:rPr>
              <a:t>,</a:t>
            </a:r>
            <a:r>
              <a:rPr lang="vi-VN" sz="2800" b="1" dirty="0">
                <a:solidFill>
                  <a:srgbClr val="008000"/>
                </a:solidFill>
                <a:latin typeface="Times New Roman" panose="02020603050405020304" pitchFamily="18" charset="0"/>
                <a:cs typeface="Times New Roman" panose="02020603050405020304" pitchFamily="18" charset="0"/>
              </a:rPr>
              <a:t>Ninh Bình, Hòa Bình, Thanh Hóa</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Việt Nam</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Cúc Phương, Nho Quan, Ninh Bình</a:t>
            </a:r>
            <a:r>
              <a:rPr lang="en-US" sz="2800" b="1" dirty="0">
                <a:solidFill>
                  <a:srgbClr val="008000"/>
                </a:solidFill>
                <a:latin typeface="Times New Roman" panose="02020603050405020304" pitchFamily="18" charset="0"/>
                <a:cs typeface="Times New Roman" panose="02020603050405020304" pitchFamily="18" charset="0"/>
              </a:rPr>
              <a:t>.</a:t>
            </a:r>
          </a:p>
          <a:p>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(Lâm Anh)</a:t>
            </a:r>
          </a:p>
        </p:txBody>
      </p:sp>
      <p:sp>
        <p:nvSpPr>
          <p:cNvPr id="8" name="TextBox 7"/>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Ba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30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0" y="447792"/>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7463"/>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Nghe</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bông</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708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82" y="109182"/>
            <a:ext cx="11955439" cy="67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14270" y="2456597"/>
            <a:ext cx="6963460" cy="1473021"/>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502727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jl7MZaU45jrZM">
            <a:extLst>
              <a:ext uri="{FF2B5EF4-FFF2-40B4-BE49-F238E27FC236}">
                <a16:creationId xmlns:a16="http://schemas.microsoft.com/office/drawing/2014/main" id="{8408A742-1A92-10EE-C28B-1D57C7672543}"/>
              </a:ext>
            </a:extLst>
          </p:cNvPr>
          <p:cNvPicPr/>
          <p:nvPr/>
        </p:nvPicPr>
        <p:blipFill>
          <a:blip r:embed="rId5"/>
          <a:stretch>
            <a:fillRect/>
          </a:stretch>
        </p:blipFill>
        <p:spPr>
          <a:xfrm>
            <a:off x="11315777" y="182444"/>
            <a:ext cx="738188" cy="821531"/>
          </a:xfrm>
          <a:prstGeom prst="rect">
            <a:avLst/>
          </a:prstGeom>
        </p:spPr>
      </p:pic>
      <p:pic>
        <p:nvPicPr>
          <p:cNvPr id="7" name="J83jyoszF5nKf">
            <a:extLst>
              <a:ext uri="{FF2B5EF4-FFF2-40B4-BE49-F238E27FC236}">
                <a16:creationId xmlns:a16="http://schemas.microsoft.com/office/drawing/2014/main" id="{45E9C94B-01E6-F91A-58B0-7EABDAD12908}"/>
              </a:ext>
            </a:extLst>
          </p:cNvPr>
          <p:cNvPicPr/>
          <p:nvPr/>
        </p:nvPicPr>
        <p:blipFill>
          <a:blip r:embed="rId6"/>
          <a:stretch>
            <a:fillRect/>
          </a:stretch>
        </p:blipFill>
        <p:spPr>
          <a:xfrm>
            <a:off x="10925665" y="4334003"/>
            <a:ext cx="559595" cy="559594"/>
          </a:xfrm>
          <a:prstGeom prst="rect">
            <a:avLst/>
          </a:prstGeom>
        </p:spPr>
      </p:pic>
      <p:pic>
        <p:nvPicPr>
          <p:cNvPr id="16" name="Picture 16" descr="WhitecornerFlower">
            <a:extLst>
              <a:ext uri="{FF2B5EF4-FFF2-40B4-BE49-F238E27FC236}">
                <a16:creationId xmlns:a16="http://schemas.microsoft.com/office/drawing/2014/main" id="{E5C68170-F8D2-283A-EE77-67E418E4FA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1" y="4835611"/>
            <a:ext cx="2171700" cy="19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ok-video-405ae820-d767-46ac-8055-c533f3045f8d (1)">
            <a:hlinkClick r:id="" action="ppaction://media"/>
            <a:extLst>
              <a:ext uri="{FF2B5EF4-FFF2-40B4-BE49-F238E27FC236}">
                <a16:creationId xmlns:a16="http://schemas.microsoft.com/office/drawing/2014/main" id="{3EF07124-C951-4DBA-B11C-D524F900C2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8035" y="182444"/>
            <a:ext cx="11915930" cy="6493112"/>
          </a:xfrm>
          <a:prstGeom prst="rect">
            <a:avLst/>
          </a:prstGeom>
        </p:spPr>
      </p:pic>
    </p:spTree>
    <p:extLst>
      <p:ext uri="{BB962C8B-B14F-4D97-AF65-F5344CB8AC3E}">
        <p14:creationId xmlns:p14="http://schemas.microsoft.com/office/powerpoint/2010/main" val="2162340416"/>
      </p:ext>
    </p:extLst>
  </p:cSld>
  <p:clrMapOvr>
    <a:masterClrMapping/>
  </p:clrMapOvr>
  <mc:AlternateContent xmlns:mc="http://schemas.openxmlformats.org/markup-compatibility/2006" xmlns:p14="http://schemas.microsoft.com/office/powerpoint/2010/main">
    <mc:Choice Requires="p14">
      <p:transition spd="slow" p14:dur="59000">
        <p:sndAc>
          <p:stSnd>
            <p:snd r:embed="rId4" name="click.wav"/>
          </p:stSnd>
        </p:sndAc>
      </p:transition>
    </mc:Choice>
    <mc:Fallback xmlns="">
      <p:transition spd="slow">
        <p:sndAc>
          <p:stSnd>
            <p:snd r:embed="rId1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5D4C7-0A7E-7507-5A83-52BB1FE622F7}"/>
            </a:ext>
          </a:extLst>
        </p:cNvPr>
        <p:cNvGrpSpPr/>
        <p:nvPr/>
      </p:nvGrpSpPr>
      <p:grpSpPr>
        <a:xfrm>
          <a:off x="0" y="0"/>
          <a:ext cx="0" cy="0"/>
          <a:chOff x="0" y="0"/>
          <a:chExt cx="0" cy="0"/>
        </a:xfrm>
      </p:grpSpPr>
      <p:pic>
        <p:nvPicPr>
          <p:cNvPr id="3" name="FZAozcCOdKqOa">
            <a:extLst>
              <a:ext uri="{FF2B5EF4-FFF2-40B4-BE49-F238E27FC236}">
                <a16:creationId xmlns:a16="http://schemas.microsoft.com/office/drawing/2014/main" id="{33134D35-9FAB-AAB6-483B-4750EE818E39}"/>
              </a:ext>
            </a:extLst>
          </p:cNvPr>
          <p:cNvPicPr/>
          <p:nvPr/>
        </p:nvPicPr>
        <p:blipFill>
          <a:blip r:embed="rId3"/>
          <a:stretch>
            <a:fillRect/>
          </a:stretch>
        </p:blipFill>
        <p:spPr>
          <a:xfrm rot="20419768">
            <a:off x="1460279" y="1496270"/>
            <a:ext cx="559595" cy="559594"/>
          </a:xfrm>
          <a:prstGeom prst="rect">
            <a:avLst/>
          </a:prstGeom>
        </p:spPr>
      </p:pic>
      <p:pic>
        <p:nvPicPr>
          <p:cNvPr id="5" name="euIYCohlW5iVC">
            <a:extLst>
              <a:ext uri="{FF2B5EF4-FFF2-40B4-BE49-F238E27FC236}">
                <a16:creationId xmlns:a16="http://schemas.microsoft.com/office/drawing/2014/main" id="{D566A6DD-C06C-F2A2-BC65-A1F62DFCC85A}"/>
              </a:ext>
            </a:extLst>
          </p:cNvPr>
          <p:cNvPicPr/>
          <p:nvPr/>
        </p:nvPicPr>
        <p:blipFill>
          <a:blip r:embed="rId4"/>
          <a:stretch>
            <a:fillRect/>
          </a:stretch>
        </p:blipFill>
        <p:spPr>
          <a:xfrm rot="18917657">
            <a:off x="404263" y="849161"/>
            <a:ext cx="1559719" cy="511969"/>
          </a:xfrm>
          <a:prstGeom prst="rect">
            <a:avLst/>
          </a:prstGeom>
        </p:spPr>
      </p:pic>
      <p:pic>
        <p:nvPicPr>
          <p:cNvPr id="6" name="jl7MZaU45jrZM">
            <a:extLst>
              <a:ext uri="{FF2B5EF4-FFF2-40B4-BE49-F238E27FC236}">
                <a16:creationId xmlns:a16="http://schemas.microsoft.com/office/drawing/2014/main" id="{9F2CFE3D-7E4F-FB86-B7AD-490142CC1B59}"/>
              </a:ext>
            </a:extLst>
          </p:cNvPr>
          <p:cNvPicPr/>
          <p:nvPr/>
        </p:nvPicPr>
        <p:blipFill>
          <a:blip r:embed="rId5"/>
          <a:stretch>
            <a:fillRect/>
          </a:stretch>
        </p:blipFill>
        <p:spPr>
          <a:xfrm>
            <a:off x="11315777" y="182444"/>
            <a:ext cx="738188" cy="821531"/>
          </a:xfrm>
          <a:prstGeom prst="rect">
            <a:avLst/>
          </a:prstGeom>
        </p:spPr>
      </p:pic>
      <p:pic>
        <p:nvPicPr>
          <p:cNvPr id="7" name="J83jyoszF5nKf">
            <a:extLst>
              <a:ext uri="{FF2B5EF4-FFF2-40B4-BE49-F238E27FC236}">
                <a16:creationId xmlns:a16="http://schemas.microsoft.com/office/drawing/2014/main" id="{D4906A10-F90E-018E-77AD-A54928902393}"/>
              </a:ext>
            </a:extLst>
          </p:cNvPr>
          <p:cNvPicPr/>
          <p:nvPr/>
        </p:nvPicPr>
        <p:blipFill>
          <a:blip r:embed="rId6"/>
          <a:stretch>
            <a:fillRect/>
          </a:stretch>
        </p:blipFill>
        <p:spPr>
          <a:xfrm>
            <a:off x="10925665" y="4334003"/>
            <a:ext cx="559595" cy="559594"/>
          </a:xfrm>
          <a:prstGeom prst="rect">
            <a:avLst/>
          </a:prstGeom>
        </p:spPr>
      </p:pic>
      <p:sp>
        <p:nvSpPr>
          <p:cNvPr id="12" name="Hình chữ nhật 35">
            <a:extLst>
              <a:ext uri="{FF2B5EF4-FFF2-40B4-BE49-F238E27FC236}">
                <a16:creationId xmlns:a16="http://schemas.microsoft.com/office/drawing/2014/main" id="{245AE0BF-CF1D-1E54-D404-60A8FBB4A636}"/>
              </a:ext>
            </a:extLst>
          </p:cNvPr>
          <p:cNvSpPr/>
          <p:nvPr/>
        </p:nvSpPr>
        <p:spPr>
          <a:xfrm>
            <a:off x="3555459" y="300821"/>
            <a:ext cx="4602542" cy="584775"/>
          </a:xfrm>
          <a:prstGeom prst="rect">
            <a:avLst/>
          </a:prstGeom>
        </p:spPr>
        <p:txBody>
          <a:bodyPr wrap="none">
            <a:spAutoFit/>
          </a:bodyPr>
          <a:lstStyle/>
          <a:p>
            <a:pPr algn="ctr">
              <a:spcBef>
                <a:spcPct val="0"/>
              </a:spcBef>
              <a:spcAft>
                <a:spcPct val="0"/>
              </a:spcAft>
            </a:pPr>
            <a:r>
              <a:rPr lang="vi-VN" sz="3200" b="1" dirty="0">
                <a:solidFill>
                  <a:srgbClr val="FF0000"/>
                </a:solidFill>
                <a:latin typeface="Times New Roman" pitchFamily="18" charset="0"/>
                <a:cs typeface="Times New Roman" pitchFamily="18" charset="0"/>
              </a:rPr>
              <a:t>Đọc</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Ngày hội rừng xanh</a:t>
            </a:r>
            <a:endParaRPr lang="en-US" sz="3200" b="1" dirty="0">
              <a:solidFill>
                <a:srgbClr val="FF0000"/>
              </a:solidFill>
              <a:latin typeface="Times New Roman" pitchFamily="18" charset="0"/>
              <a:cs typeface="Times New Roman" pitchFamily="18" charset="0"/>
            </a:endParaRPr>
          </a:p>
        </p:txBody>
      </p:sp>
      <p:pic>
        <p:nvPicPr>
          <p:cNvPr id="15" name="Picture 16" descr="WhitecornerFlower">
            <a:extLst>
              <a:ext uri="{FF2B5EF4-FFF2-40B4-BE49-F238E27FC236}">
                <a16:creationId xmlns:a16="http://schemas.microsoft.com/office/drawing/2014/main" id="{BE861F27-C319-9533-9D7A-03F8AE9B4B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93" y="-157098"/>
            <a:ext cx="1956868" cy="182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WhitecornerFlower">
            <a:extLst>
              <a:ext uri="{FF2B5EF4-FFF2-40B4-BE49-F238E27FC236}">
                <a16:creationId xmlns:a16="http://schemas.microsoft.com/office/drawing/2014/main" id="{43090386-C270-B0E0-9FCF-C0D1CAF08F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1" y="4835611"/>
            <a:ext cx="2171700" cy="19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E7E69FB-3DFB-086E-8396-6F2C31ED19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3487" y="1446146"/>
            <a:ext cx="10001773" cy="5111033"/>
          </a:xfrm>
          <a:prstGeom prst="rect">
            <a:avLst/>
          </a:prstGeom>
        </p:spPr>
      </p:pic>
    </p:spTree>
    <p:extLst>
      <p:ext uri="{BB962C8B-B14F-4D97-AF65-F5344CB8AC3E}">
        <p14:creationId xmlns:p14="http://schemas.microsoft.com/office/powerpoint/2010/main" val="4086518319"/>
      </p:ext>
    </p:extLst>
  </p:cSld>
  <p:clrMapOvr>
    <a:masterClrMapping/>
  </p:clrMapOvr>
  <mc:AlternateContent xmlns:mc="http://schemas.openxmlformats.org/markup-compatibility/2006" xmlns:p14="http://schemas.microsoft.com/office/powerpoint/2010/main">
    <mc:Choice Requires="p14">
      <p:transition spd="slow" p14:dur="59000">
        <p:sndAc>
          <p:stSnd>
            <p:snd r:embed="rId2" name="click.wav"/>
          </p:stSnd>
        </p:sndAc>
      </p:transition>
    </mc:Choice>
    <mc:Fallback xmlns="">
      <p:transition spd="slow">
        <p:sndAc>
          <p:stSnd>
            <p:snd r:embed="rId1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52546"/>
            <a:ext cx="3071802" cy="523220"/>
          </a:xfrm>
          <a:prstGeom prst="rect">
            <a:avLst/>
          </a:prstGeom>
          <a:noFill/>
        </p:spPr>
        <p:txBody>
          <a:bodyPr wrap="square" lIns="91438" tIns="45720" rIns="91438" bIns="45720" rtlCol="0">
            <a:spAutoFit/>
          </a:bodyPr>
          <a:lstStyle/>
          <a:p>
            <a:r>
              <a:rPr lang="vi-VN" sz="2800" b="1" dirty="0">
                <a:solidFill>
                  <a:srgbClr val="FF0000"/>
                </a:solidFill>
                <a:latin typeface="Times New Roman" pitchFamily="18" charset="0"/>
                <a:cs typeface="Times New Roman" pitchFamily="18" charset="0"/>
              </a:rPr>
              <a:t>I. Luyện đọc</a:t>
            </a:r>
          </a:p>
        </p:txBody>
      </p:sp>
      <p:sp>
        <p:nvSpPr>
          <p:cNvPr id="6" name="TextBox 5"/>
          <p:cNvSpPr txBox="1"/>
          <p:nvPr/>
        </p:nvSpPr>
        <p:spPr>
          <a:xfrm>
            <a:off x="0" y="3743660"/>
            <a:ext cx="3500430"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909746"/>
            <a:ext cx="4987102"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8" name="Rectangle 7"/>
          <p:cNvSpPr/>
          <p:nvPr/>
        </p:nvSpPr>
        <p:spPr>
          <a:xfrm>
            <a:off x="1" y="2462202"/>
            <a:ext cx="12192000" cy="954107"/>
          </a:xfrm>
          <a:prstGeom prst="rect">
            <a:avLst/>
          </a:prstGeom>
        </p:spPr>
        <p:txBody>
          <a:bodyPr wrap="square">
            <a:spAutoFit/>
          </a:bodyPr>
          <a:lstStyle/>
          <a:p>
            <a:pPr lvl="0"/>
            <a:r>
              <a:rPr lang="en-US" sz="2800" b="1" i="1" dirty="0">
                <a:solidFill>
                  <a:srgbClr val="0000FF"/>
                </a:solidFill>
                <a:latin typeface="Times New Roman" pitchFamily="18" charset="0"/>
                <a:cs typeface="Times New Roman"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Gà rừng, thổi nhạc sáo, khe suối, khướu, lĩnh xướng, khoác, kì nhông, diễn ảo thuật, cọn nước,...</a:t>
            </a:r>
            <a:endParaRPr lang="en-US" sz="2800" b="1" dirty="0">
              <a:solidFill>
                <a:srgbClr val="0000FF"/>
              </a:solidFill>
              <a:latin typeface="Times New Roman" pitchFamily="18" charset="0"/>
              <a:cs typeface="Times New Roman" pitchFamily="18" charset="0"/>
            </a:endParaRPr>
          </a:p>
        </p:txBody>
      </p:sp>
      <p:sp>
        <p:nvSpPr>
          <p:cNvPr id="9" name="Rectangle 8"/>
          <p:cNvSpPr/>
          <p:nvPr/>
        </p:nvSpPr>
        <p:spPr>
          <a:xfrm>
            <a:off x="4462817" y="3390695"/>
            <a:ext cx="4449170" cy="1815882"/>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Chim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Gõ</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nổi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mõ</a:t>
            </a:r>
            <a:r>
              <a:rPr lang="en-US" sz="2800" b="1" dirty="0">
                <a:solidFill>
                  <a:srgbClr val="FF0000"/>
                </a:solidFill>
                <a:latin typeface="Times New Roman" panose="02020603050405020304" pitchFamily="18" charset="0"/>
                <a:cs typeface="Times New Roman" panose="02020603050405020304" pitchFamily="18" charset="0"/>
              </a:rPr>
              <a:t>/</a:t>
            </a:r>
            <a:br>
              <a:rPr lang="en-US" sz="2800" b="1" dirty="0">
                <a:solidFill>
                  <a:srgbClr val="0000CC"/>
                </a:solidFill>
                <a:latin typeface="Times New Roman" panose="02020603050405020304" pitchFamily="18" charset="0"/>
                <a:cs typeface="Times New Roman" panose="02020603050405020304" pitchFamily="18" charset="0"/>
              </a:rPr>
            </a:br>
            <a:r>
              <a:rPr lang="en-US" sz="2800" b="1" dirty="0" err="1">
                <a:solidFill>
                  <a:srgbClr val="0000CC"/>
                </a:solidFill>
                <a:latin typeface="Times New Roman" panose="02020603050405020304" pitchFamily="18" charset="0"/>
                <a:cs typeface="Times New Roman" panose="02020603050405020304" pitchFamily="18" charset="0"/>
              </a:rPr>
              <a:t>Gà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gọi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vòng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quanh</a:t>
            </a:r>
            <a:r>
              <a:rPr lang="en-US" sz="2800" b="1" dirty="0">
                <a:solidFill>
                  <a:srgbClr val="FF0000"/>
                </a:solidFill>
                <a:latin typeface="Times New Roman" panose="02020603050405020304" pitchFamily="18" charset="0"/>
                <a:cs typeface="Times New Roman" panose="02020603050405020304" pitchFamily="18" charset="0"/>
              </a:rPr>
              <a:t>/</a:t>
            </a:r>
            <a:br>
              <a:rPr lang="en-US" sz="2800" b="1" dirty="0">
                <a:solidFill>
                  <a:srgbClr val="0000CC"/>
                </a:solidFill>
                <a:latin typeface="Times New Roman" panose="02020603050405020304" pitchFamily="18" charset="0"/>
                <a:cs typeface="Times New Roman" panose="02020603050405020304" pitchFamily="18" charset="0"/>
              </a:rPr>
            </a:b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rồi</a:t>
            </a:r>
            <a:r>
              <a:rPr lang="en-US" sz="2800" b="1" dirty="0">
                <a:solidFill>
                  <a:srgbClr val="0000CC"/>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nữa</a:t>
            </a:r>
            <a:r>
              <a:rPr lang="en-US" sz="2800" b="1" dirty="0">
                <a:solidFill>
                  <a:srgbClr val="FF0000"/>
                </a:solidFill>
                <a:latin typeface="Times New Roman" panose="02020603050405020304" pitchFamily="18" charset="0"/>
                <a:cs typeface="Times New Roman" panose="02020603050405020304" pitchFamily="18" charset="0"/>
              </a:rPr>
              <a:t>/</a:t>
            </a:r>
            <a:br>
              <a:rPr lang="en-US" sz="2800" b="1" dirty="0">
                <a:solidFill>
                  <a:srgbClr val="FF0000"/>
                </a:solidFill>
                <a:latin typeface="Times New Roman" panose="02020603050405020304" pitchFamily="18" charset="0"/>
                <a:cs typeface="Times New Roman" panose="02020603050405020304" pitchFamily="18" charset="0"/>
              </a:rPr>
            </a:b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hội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xanh</a:t>
            </a:r>
            <a:r>
              <a:rPr lang="en-US" sz="2800" b="1" dirty="0">
                <a:solidFill>
                  <a:srgbClr val="0000CC"/>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0" y="5009735"/>
            <a:ext cx="5578523"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161703" y="5460201"/>
            <a:ext cx="2595537"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Mõ: </a:t>
            </a:r>
            <a:endParaRPr lang="en-US" sz="2800" b="1" dirty="0">
              <a:solidFill>
                <a:srgbClr val="0000FF"/>
              </a:solidFill>
              <a:latin typeface="Times New Roman" pitchFamily="18" charset="0"/>
              <a:cs typeface="Times New Roman" pitchFamily="18" charset="0"/>
            </a:endParaRPr>
          </a:p>
        </p:txBody>
      </p:sp>
      <p:sp>
        <p:nvSpPr>
          <p:cNvPr id="12" name="TextBox 11"/>
          <p:cNvSpPr txBox="1"/>
          <p:nvPr/>
        </p:nvSpPr>
        <p:spPr>
          <a:xfrm>
            <a:off x="3276599" y="5496578"/>
            <a:ext cx="3233382"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Ảo</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thuật</a:t>
            </a: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161703" y="6043048"/>
            <a:ext cx="237471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Lĩnh xướng: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276599" y="6100577"/>
            <a:ext cx="2168857"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nước</a:t>
            </a: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40043" y="12369"/>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0" name="TextBox 19"/>
          <p:cNvSpPr txBox="1"/>
          <p:nvPr/>
        </p:nvSpPr>
        <p:spPr>
          <a:xfrm>
            <a:off x="0" y="47767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xanh</a:t>
            </a:r>
            <a:r>
              <a:rPr lang="en-US" sz="2800" b="1" dirty="0">
                <a:solidFill>
                  <a:srgbClr val="FF0000"/>
                </a:solidFill>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4DEAAD21-8D55-41F8-C59F-CFC00CF51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2463" y="4266879"/>
            <a:ext cx="2340670" cy="2560867"/>
          </a:xfrm>
          <a:prstGeom prst="rect">
            <a:avLst/>
          </a:prstGeom>
        </p:spPr>
      </p:pic>
    </p:spTree>
    <p:extLst>
      <p:ext uri="{BB962C8B-B14F-4D97-AF65-F5344CB8AC3E}">
        <p14:creationId xmlns:p14="http://schemas.microsoft.com/office/powerpoint/2010/main" val="2028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2"/>
                                        </p:tgtEl>
                                        <p:attrNameLst>
                                          <p:attrName>style.visibility</p:attrName>
                                        </p:attrNameLst>
                                      </p:cBhvr>
                                      <p:to>
                                        <p:strVal val="visible"/>
                                      </p:to>
                                    </p:set>
                                    <p:anim calcmode="discrete" valueType="clr">
                                      <p:cBhvr override="childStyle">
                                        <p:cTn id="4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
                                        </p:tgtEl>
                                        <p:attrNameLst>
                                          <p:attrName>fillcolor</p:attrName>
                                        </p:attrNameLst>
                                      </p:cBhvr>
                                      <p:tavLst>
                                        <p:tav tm="0">
                                          <p:val>
                                            <p:clrVal>
                                              <a:schemeClr val="accent2"/>
                                            </p:clrVal>
                                          </p:val>
                                        </p:tav>
                                        <p:tav tm="50000">
                                          <p:val>
                                            <p:clrVal>
                                              <a:schemeClr val="hlink"/>
                                            </p:clrVal>
                                          </p:val>
                                        </p:tav>
                                      </p:tavLst>
                                    </p:anim>
                                    <p:set>
                                      <p:cBhvr>
                                        <p:cTn id="51" dur="80"/>
                                        <p:tgtEl>
                                          <p:spTgt spid="12"/>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126258" y="1632379"/>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Times New Roman" panose="02020603050405020304" pitchFamily="18" charset="0"/>
                <a:cs typeface="Times New Roman" panose="02020603050405020304" pitchFamily="18" charset="0"/>
              </a:rPr>
              <a:t>Mõ</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tre</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gỗ</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rỗng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nhịp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lệnh</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b="1" i="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32549" y="3468448"/>
            <a:ext cx="4960943"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2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Times New Roman" panose="02020603050405020304" pitchFamily="18" charset="0"/>
                <a:cs typeface="Times New Roman" panose="02020603050405020304" pitchFamily="18" charset="0"/>
              </a:rPr>
              <a:t>Lĩnh xướng: </a:t>
            </a:r>
            <a:r>
              <a:rPr lang="vi-VN" sz="2800" b="1" dirty="0">
                <a:solidFill>
                  <a:srgbClr val="002060"/>
                </a:solidFill>
                <a:latin typeface="Times New Roman" panose="02020603050405020304" pitchFamily="18" charset="0"/>
                <a:cs typeface="Times New Roman" panose="02020603050405020304" pitchFamily="18"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9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5477866" y="2671224"/>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Times New Roman" panose="02020603050405020304" pitchFamily="18" charset="0"/>
                <a:cs typeface="Times New Roman" panose="02020603050405020304" pitchFamily="18" charset="0"/>
              </a:rPr>
              <a:t>Cọn nước: </a:t>
            </a:r>
            <a:r>
              <a:rPr lang="vi-VN" sz="2800" b="1" dirty="0">
                <a:solidFill>
                  <a:srgbClr val="002060"/>
                </a:solidFill>
                <a:latin typeface="Times New Roman" panose="02020603050405020304" pitchFamily="18" charset="0"/>
                <a:cs typeface="Times New Roman" panose="02020603050405020304" pitchFamily="18"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0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1845</Words>
  <Application>Microsoft Office PowerPoint</Application>
  <PresentationFormat>Widescreen</PresentationFormat>
  <Paragraphs>164</Paragraphs>
  <Slides>34</Slides>
  <Notes>11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等线</vt:lpstr>
      <vt:lpstr>Arial</vt:lpstr>
      <vt:lpstr>Calibri</vt:lpstr>
      <vt:lpstr>Calibri Light</vt:lpstr>
      <vt:lpstr>HP001 5 hàng</vt:lpstr>
      <vt:lpstr>kaka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HP</cp:lastModifiedBy>
  <cp:revision>28</cp:revision>
  <dcterms:created xsi:type="dcterms:W3CDTF">2024-01-27T02:42:40Z</dcterms:created>
  <dcterms:modified xsi:type="dcterms:W3CDTF">2026-03-01T08:35:52Z</dcterms:modified>
</cp:coreProperties>
</file>