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47" r:id="rId3"/>
    <p:sldId id="407" r:id="rId4"/>
    <p:sldId id="439" r:id="rId5"/>
    <p:sldId id="427" r:id="rId6"/>
    <p:sldId id="428" r:id="rId7"/>
    <p:sldId id="426" r:id="rId8"/>
    <p:sldId id="436" r:id="rId9"/>
    <p:sldId id="437" r:id="rId10"/>
    <p:sldId id="441" r:id="rId11"/>
    <p:sldId id="438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6600CC"/>
    <a:srgbClr val="FF0066"/>
    <a:srgbClr val="FF7C80"/>
    <a:srgbClr val="FF6600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0" d="100"/>
          <a:sy n="50" d="100"/>
        </p:scale>
        <p:origin x="568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Cau%20hoi/Cau%201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4.pptx" TargetMode="External"/><Relationship Id="rId5" Type="http://schemas.openxmlformats.org/officeDocument/2006/relationships/hyperlink" Target="Cau%20hoi/Cau%202.pptx" TargetMode="External"/><Relationship Id="rId4" Type="http://schemas.openxmlformats.org/officeDocument/2006/relationships/hyperlink" Target="Cau%20hoi/Cau%203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 TH&amp;THCS VĨNH BÌNH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492525" y="4343401"/>
            <a:ext cx="11375719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TIA NẮNG BÉ NHỎ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7180762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Nuyễn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Yến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165874"/>
            <a:ext cx="4334745" cy="20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47519" y="2743200"/>
            <a:ext cx="10287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Na,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nhìn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9919" y="4073434"/>
            <a:ext cx="10163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VD: vẽ nắng, chụp ảnh nắng, nhờ bố/ người thân cùng đưa bà ra ngoài ngắm nắng, 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3" name="Group 32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</a:t>
              </a:r>
              <a:r>
                <a:rPr lang="vi-VN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 NHỎ</a:t>
              </a: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(T1,2)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785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451874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8753147" y="2667000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60127" y="3503653"/>
            <a:ext cx="9525001" cy="4503736"/>
            <a:chOff x="6060127" y="3503653"/>
            <a:chExt cx="9525001" cy="4503736"/>
          </a:xfrm>
        </p:grpSpPr>
        <p:pic>
          <p:nvPicPr>
            <p:cNvPr id="4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70760" y="99302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793730" y="4038600"/>
              <a:ext cx="8137525" cy="34547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sz="3800" b="1">
                  <a:solidFill>
                    <a:srgbClr val="FF0000"/>
                  </a:solidFill>
                  <a:latin typeface="Times New Roman"/>
                  <a:ea typeface="Times New Roman"/>
                </a:rPr>
                <a:t>   </a:t>
              </a:r>
              <a:r>
                <a:rPr lang="vi-VN" sz="3800" b="1">
                  <a:solidFill>
                    <a:srgbClr val="FF0000"/>
                  </a:solidFill>
                  <a:latin typeface="Times New Roman"/>
                  <a:ea typeface="Times New Roman"/>
                </a:rPr>
                <a:t>Bài 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ea typeface="Times New Roman"/>
                </a:rPr>
                <a:t>văn thể hiện tình cảm của na dành cho bà, qua đó </a:t>
              </a:r>
              <a:r>
                <a:rPr lang="vi-VN" sz="3800" b="1">
                  <a:solidFill>
                    <a:srgbClr val="FF0000"/>
                  </a:solidFill>
                  <a:latin typeface="Times New Roman"/>
                  <a:ea typeface="Times New Roman"/>
                </a:rPr>
                <a:t>cho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ea typeface="Times New Roman"/>
                </a:rPr>
                <a:t> thấy khi biết yêu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thương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và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quan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tâm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đến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những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người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thân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trong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gia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đình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, </a:t>
              </a:r>
              <a:r>
                <a:rPr lang="en-US" sz="3800" b="1" err="1">
                  <a:solidFill>
                    <a:srgbClr val="FF0000"/>
                  </a:solidFill>
                  <a:latin typeface="Times New Roman"/>
                  <a:ea typeface="Times New Roman"/>
                </a:rPr>
                <a:t>thì</a:t>
              </a:r>
              <a:r>
                <a:rPr lang="en-US" sz="3800" b="1">
                  <a:solidFill>
                    <a:srgbClr val="FF0000"/>
                  </a:solidFill>
                  <a:latin typeface="Times New Roman"/>
                  <a:ea typeface="Times New Roman"/>
                </a:rPr>
                <a:t> họ sẽ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rất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vui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và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hạnh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/>
                  <a:ea typeface="Times New Roman"/>
                </a:rPr>
                <a:t>phúc</a:t>
              </a:r>
              <a:r>
                <a:rPr lang="en-US" sz="3800" b="1" dirty="0">
                  <a:solidFill>
                    <a:srgbClr val="FF0000"/>
                  </a:solidFill>
                  <a:latin typeface="Times New Roman"/>
                  <a:ea typeface="Times New Roman"/>
                </a:rPr>
                <a:t>. </a:t>
              </a:r>
              <a:endParaRPr lang="en-US" sz="3800" dirty="0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4" name="Group 33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</a:t>
              </a:r>
              <a:r>
                <a:rPr lang="vi-VN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 NHỎ</a:t>
              </a: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(T1,2)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1602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k-video-94490bff-1e60-43e1-a764-cc2238b0e1af (1)">
            <a:hlinkClick r:id="" action="ppaction://media"/>
            <a:extLst>
              <a:ext uri="{FF2B5EF4-FFF2-40B4-BE49-F238E27FC236}">
                <a16:creationId xmlns:a16="http://schemas.microsoft.com/office/drawing/2014/main" id="{DA5D2F32-0B5E-4B45-92ED-F4AEB29603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918" y="381000"/>
            <a:ext cx="15468601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4861719" y="1258669"/>
            <a:ext cx="6026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Ô CỬA BÍ MẬT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9608" y="2362200"/>
            <a:ext cx="2409579" cy="2888956"/>
            <a:chOff x="990600" y="2621280"/>
            <a:chExt cx="2735176" cy="3207159"/>
          </a:xfrm>
        </p:grpSpPr>
        <p:pic>
          <p:nvPicPr>
            <p:cNvPr id="4" name="Picture 3">
              <a:hlinkClick r:id="rId2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04119" y="5592664"/>
            <a:ext cx="2409579" cy="2888956"/>
            <a:chOff x="990600" y="2621280"/>
            <a:chExt cx="2735176" cy="3207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27657" y="2392680"/>
            <a:ext cx="2409579" cy="2888956"/>
            <a:chOff x="990600" y="2621280"/>
            <a:chExt cx="2735176" cy="32071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27657" y="5593080"/>
            <a:ext cx="2409579" cy="2888956"/>
            <a:chOff x="990600" y="2621280"/>
            <a:chExt cx="2735176" cy="3207159"/>
          </a:xfrm>
        </p:grpSpPr>
        <p:pic>
          <p:nvPicPr>
            <p:cNvPr id="13" name="Picture 12">
              <a:hlinkClick r:id="rId4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6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44305" y="2392680"/>
            <a:ext cx="2409579" cy="2888956"/>
            <a:chOff x="990600" y="2621280"/>
            <a:chExt cx="2735176" cy="3207159"/>
          </a:xfrm>
        </p:grpSpPr>
        <p:pic>
          <p:nvPicPr>
            <p:cNvPr id="16" name="Picture 15">
              <a:hlinkClick r:id="rId5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44305" y="5593080"/>
            <a:ext cx="2409579" cy="2888956"/>
            <a:chOff x="990600" y="2621280"/>
            <a:chExt cx="2735176" cy="320715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7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281940" y="2423160"/>
            <a:ext cx="2409579" cy="2888956"/>
            <a:chOff x="990600" y="2621280"/>
            <a:chExt cx="2735176" cy="320715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281940" y="5604709"/>
            <a:ext cx="2409579" cy="2888956"/>
            <a:chOff x="990600" y="2621280"/>
            <a:chExt cx="2735176" cy="3207159"/>
          </a:xfrm>
        </p:grpSpPr>
        <p:pic>
          <p:nvPicPr>
            <p:cNvPr id="25" name="Picture 24">
              <a:hlinkClick r:id="rId6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8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565039" y="2240280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41271" y="5462564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48997" y="2230025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176919" y="5462564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repeatCount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5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4"/>
          <a:srcRect l="43035" t="43735" r="27078" b="37711"/>
          <a:stretch/>
        </p:blipFill>
        <p:spPr bwMode="auto">
          <a:xfrm>
            <a:off x="442119" y="381000"/>
            <a:ext cx="15544800" cy="845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ok-video-1f8656df-82d6-4c55-aec7-3cbf2b5b3dd7">
            <a:hlinkClick r:id="" action="ppaction://media"/>
            <a:extLst>
              <a:ext uri="{FF2B5EF4-FFF2-40B4-BE49-F238E27FC236}">
                <a16:creationId xmlns:a16="http://schemas.microsoft.com/office/drawing/2014/main" id="{5B6A29F2-EAF7-4307-9BB0-E8D5557EA5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119" y="304800"/>
            <a:ext cx="15316200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14" name="Group 13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</a:t>
              </a:r>
              <a:r>
                <a:rPr lang="vi-VN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 NHỎ</a:t>
              </a: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(T1,2)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800" b="1">
                <a:solidFill>
                  <a:srgbClr val="0000CC"/>
                </a:solidFill>
                <a:latin typeface="Times New Roman"/>
                <a:ea typeface="Times New Roman"/>
              </a:rPr>
              <a:t>    - Đọc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đúng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bộ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Tia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nắng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bé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nhỏ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Bước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nhận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tâm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trạng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xúc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nhân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vật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qua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giọng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biết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dấu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endParaRPr lang="en-US" sz="38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6120" y="5638800"/>
            <a:ext cx="13411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 nắng cho bà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 có tia nắng nào ở đó cả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423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042319" y="4713514"/>
            <a:ext cx="4191000" cy="677108"/>
            <a:chOff x="1602440" y="2169917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602440" y="2169917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766336" y="284702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120" y="3056395"/>
            <a:ext cx="1447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164566" y="3962400"/>
            <a:ext cx="140482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32919" y="3077886"/>
            <a:ext cx="1584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0719" y="3075757"/>
            <a:ext cx="266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81319" y="3102114"/>
            <a:ext cx="2133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262519" y="31081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3392" y="3108100"/>
            <a:ext cx="2337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72319" y="3075757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2" name="Group 31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</a:t>
              </a:r>
              <a:r>
                <a:rPr lang="vi-VN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 NHỎ</a:t>
              </a: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(T1,2)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70378"/>
            <a:chOff x="1259767" y="1442589"/>
            <a:chExt cx="2319747" cy="670378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1338517" y="2112967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50082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331734" y="2743200"/>
            <a:ext cx="1050278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Na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khó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6242" y="3657600"/>
            <a:ext cx="1021080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+  Bà khó thấy được nắng vì nắng không lọt vào phòng bà, bà lại già yếu, khó đi lại nên không đi ra chỗ có nắng được?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12209" y="5661225"/>
            <a:ext cx="10233818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Na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nghĩ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mang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12209" y="6629400"/>
            <a:ext cx="1021080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+ Na nghĩ ra cách bắt nắng trên vạt áo mang về cho bà.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50" name="Group 49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54" name="TextBox 53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53" name="Straight Connector 52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</a:t>
              </a:r>
              <a:r>
                <a:rPr lang="vi-VN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 NHỎ</a:t>
              </a: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(T1,2)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Na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mang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3849" y="3962400"/>
            <a:ext cx="1021080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+ Na không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thứ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bắt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chiếu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vạt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na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chứ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/>
                <a:ea typeface="Times New Roman"/>
              </a:rPr>
              <a:t>mãi</a:t>
            </a:r>
            <a:r>
              <a:rPr lang="en-US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17030" y="5815266"/>
            <a:ext cx="10217489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nhắc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Na?</a:t>
            </a:r>
            <a:endParaRPr lang="en-US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8149" y="6629400"/>
            <a:ext cx="99822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+ Kìa, nắng long lanh trong ánh mắt cháu và rực lên trên mái tóc của cháu đây này.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4" name="Group 33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</a:t>
              </a:r>
              <a:r>
                <a:rPr lang="vi-VN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 NHỎ</a:t>
              </a: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(T1,2)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120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517525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Chọn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câu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trả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lời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hoặc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nêu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ý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kiến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khác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indent="517525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a.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hiểu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tình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cảm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Na</a:t>
            </a:r>
            <a:endParaRPr lang="en-US" sz="3200" b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indent="517525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b.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không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muốn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Na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buồn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/>
              <a:ea typeface="Times New Roman"/>
            </a:endParaRPr>
          </a:p>
          <a:p>
            <a:pPr indent="517525">
              <a:lnSpc>
                <a:spcPct val="115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c.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Bà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rất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/>
                <a:ea typeface="Times New Roman"/>
              </a:rPr>
              <a:t>yêu</a:t>
            </a:r>
            <a:r>
              <a:rPr lang="en-US" sz="3600" b="1" i="1" dirty="0">
                <a:solidFill>
                  <a:srgbClr val="0000CC"/>
                </a:solidFill>
                <a:latin typeface="Times New Roman"/>
                <a:ea typeface="Times New Roman"/>
              </a:rPr>
              <a:t> Na</a:t>
            </a:r>
            <a:endParaRPr lang="en-US" sz="3200" b="1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80" y="5976134"/>
            <a:ext cx="1021080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spcBef>
                <a:spcPts val="600"/>
              </a:spcBef>
            </a:pP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VD: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 nhìn thấy nắng qua sự cảm nhận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Na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(qua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mắt và trên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 tóc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625475" algn="just">
              <a:spcBef>
                <a:spcPts val="600"/>
              </a:spcBef>
            </a:pP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Bà cảm nhận được tình yêu cảu Na dành cho bà, nên bà cũng cảm thấy mình đã nhìn thấy nắng, ...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42719" y="27432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50905" y="4889067"/>
            <a:ext cx="5006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 ngày,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nắng xuyên qua những tán lá trong khu vườn trước nhà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tạo thành những vệt sáng lóng lánh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 đẹp ..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25554" y="2795766"/>
            <a:ext cx="139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17207" y="2795766"/>
            <a:ext cx="154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51021" y="3503652"/>
            <a:ext cx="271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òng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2402" y="3503652"/>
            <a:ext cx="2496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7047" y="4181181"/>
            <a:ext cx="234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78768" y="2795766"/>
            <a:ext cx="1954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ưởi ấm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11010" y="417558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1719" y="149573"/>
            <a:ext cx="6934200" cy="1603027"/>
            <a:chOff x="4328320" y="149573"/>
            <a:chExt cx="6934200" cy="1603027"/>
          </a:xfrm>
        </p:grpSpPr>
        <p:grpSp>
          <p:nvGrpSpPr>
            <p:cNvPr id="33" name="Group 32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36" name="Straight Connector 35"/>
              <p:cNvCxnSpPr/>
              <p:nvPr/>
            </p:nvCxnSpPr>
            <p:spPr>
              <a:xfrm>
                <a:off x="6796269" y="1174287"/>
                <a:ext cx="16060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328320" y="1115066"/>
              <a:ext cx="6934200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1: </a:t>
              </a:r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TIA NẮNG </a:t>
              </a:r>
              <a:r>
                <a:rPr lang="vi-VN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 NHỎ</a:t>
              </a:r>
              <a:r>
                <a:rPr lang="en-US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(T1,2)</a:t>
              </a:r>
              <a:endPara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6232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10038</TotalTime>
  <Words>974</Words>
  <Application>Microsoft Office PowerPoint</Application>
  <PresentationFormat>Custom</PresentationFormat>
  <Paragraphs>124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1074</cp:revision>
  <dcterms:created xsi:type="dcterms:W3CDTF">2008-09-09T22:52:10Z</dcterms:created>
  <dcterms:modified xsi:type="dcterms:W3CDTF">2026-03-03T12:00:02Z</dcterms:modified>
</cp:coreProperties>
</file>